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9" r:id="rId4"/>
    <p:sldId id="260" r:id="rId5"/>
    <p:sldId id="263" r:id="rId6"/>
    <p:sldId id="262" r:id="rId7"/>
    <p:sldId id="271" r:id="rId8"/>
    <p:sldId id="272" r:id="rId9"/>
    <p:sldId id="264" r:id="rId10"/>
    <p:sldId id="265" r:id="rId11"/>
    <p:sldId id="267" r:id="rId12"/>
    <p:sldId id="266" r:id="rId13"/>
    <p:sldId id="273" r:id="rId14"/>
    <p:sldId id="268" r:id="rId15"/>
    <p:sldId id="257" r:id="rId16"/>
    <p:sldId id="258" r:id="rId17"/>
    <p:sldId id="275" r:id="rId18"/>
    <p:sldId id="27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91EB0-BD97-40BF-BF0D-298CAD9AAD2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6BD14C-21BD-4A74-9FA0-C42F84113BF7}">
      <dgm:prSet phldrT="[Texto]"/>
      <dgm:spPr/>
      <dgm:t>
        <a:bodyPr/>
        <a:lstStyle/>
        <a:p>
          <a:r>
            <a:rPr lang="pt-BR" b="1" dirty="0" smtClean="0"/>
            <a:t>SAÚDE DAS MULHERES</a:t>
          </a:r>
          <a:endParaRPr lang="pt-BR" b="1" dirty="0"/>
        </a:p>
      </dgm:t>
    </dgm:pt>
    <dgm:pt modelId="{4D0717F2-F053-4021-B08E-AA8D2BF5473B}" type="parTrans" cxnId="{DB2FB5EF-C6D4-4B55-B8C3-7E31148DC35C}">
      <dgm:prSet/>
      <dgm:spPr/>
      <dgm:t>
        <a:bodyPr/>
        <a:lstStyle/>
        <a:p>
          <a:endParaRPr lang="pt-BR"/>
        </a:p>
      </dgm:t>
    </dgm:pt>
    <dgm:pt modelId="{1E2D477E-E266-46FA-80A0-4EF2077B5B67}" type="sibTrans" cxnId="{DB2FB5EF-C6D4-4B55-B8C3-7E31148DC35C}">
      <dgm:prSet/>
      <dgm:spPr/>
      <dgm:t>
        <a:bodyPr/>
        <a:lstStyle/>
        <a:p>
          <a:endParaRPr lang="pt-BR"/>
        </a:p>
      </dgm:t>
    </dgm:pt>
    <dgm:pt modelId="{56827226-DA7A-496C-A8BF-3C51B1CE40CC}">
      <dgm:prSet phldrT="[Texto]"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Imunização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DC0445AD-E79C-4286-9264-B5D53C0E163B}" type="parTrans" cxnId="{306D9FC9-0F42-446D-B1E5-379EDFBF1EB4}">
      <dgm:prSet/>
      <dgm:spPr/>
      <dgm:t>
        <a:bodyPr/>
        <a:lstStyle/>
        <a:p>
          <a:endParaRPr lang="pt-BR"/>
        </a:p>
      </dgm:t>
    </dgm:pt>
    <dgm:pt modelId="{296E88DC-4CC1-48E6-8AF6-CC9A9613C594}" type="sibTrans" cxnId="{306D9FC9-0F42-446D-B1E5-379EDFBF1EB4}">
      <dgm:prSet/>
      <dgm:spPr/>
      <dgm:t>
        <a:bodyPr/>
        <a:lstStyle/>
        <a:p>
          <a:endParaRPr lang="pt-BR"/>
        </a:p>
      </dgm:t>
    </dgm:pt>
    <dgm:pt modelId="{40BCD51B-0EED-46A7-A982-EAC4FFDA0EB8}">
      <dgm:prSet phldrT="[Texto]"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b="1" dirty="0" smtClean="0"/>
            <a:t>Infecções Sexualmente Transmissíveis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dirty="0"/>
        </a:p>
      </dgm:t>
    </dgm:pt>
    <dgm:pt modelId="{5242090F-E019-4232-A94C-30946EFF8A39}" type="parTrans" cxnId="{1170583C-01A0-41DA-AE19-C015F57B6587}">
      <dgm:prSet/>
      <dgm:spPr/>
      <dgm:t>
        <a:bodyPr/>
        <a:lstStyle/>
        <a:p>
          <a:endParaRPr lang="pt-BR"/>
        </a:p>
      </dgm:t>
    </dgm:pt>
    <dgm:pt modelId="{8F1693B2-5879-4770-9008-0CF6BCB8FEB2}" type="sibTrans" cxnId="{1170583C-01A0-41DA-AE19-C015F57B6587}">
      <dgm:prSet/>
      <dgm:spPr/>
      <dgm:t>
        <a:bodyPr/>
        <a:lstStyle/>
        <a:p>
          <a:endParaRPr lang="pt-BR"/>
        </a:p>
      </dgm:t>
    </dgm:pt>
    <dgm:pt modelId="{8D84DED3-7935-4851-BE61-C9F83B5D6066}">
      <dgm:prSet phldrT="[Texto]"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Pré-Natal</a:t>
          </a:r>
          <a:endParaRPr lang="pt-BR" sz="20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7C5CAE31-8B97-47EB-9BD4-9B7A10ABDF7F}" type="parTrans" cxnId="{D40AD828-8622-4C4D-9B31-613A9A21EFF8}">
      <dgm:prSet/>
      <dgm:spPr/>
      <dgm:t>
        <a:bodyPr/>
        <a:lstStyle/>
        <a:p>
          <a:endParaRPr lang="pt-BR"/>
        </a:p>
      </dgm:t>
    </dgm:pt>
    <dgm:pt modelId="{0D6387BD-D699-425B-BD62-1155EDFCA9C9}" type="sibTrans" cxnId="{D40AD828-8622-4C4D-9B31-613A9A21EFF8}">
      <dgm:prSet/>
      <dgm:spPr/>
      <dgm:t>
        <a:bodyPr/>
        <a:lstStyle/>
        <a:p>
          <a:endParaRPr lang="pt-BR"/>
        </a:p>
      </dgm:t>
    </dgm:pt>
    <dgm:pt modelId="{8ABB0A55-1A12-4E23-BA52-A89E937E9EBC}">
      <dgm:prSet phldrT="[Texto]"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Parto</a:t>
          </a:r>
          <a:endParaRPr lang="pt-BR" sz="20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6A5B8593-725C-470B-AF6C-48470C50D154}" type="parTrans" cxnId="{CB7DE7A4-EC8A-422F-A1FC-BCC16DF27B61}">
      <dgm:prSet/>
      <dgm:spPr/>
      <dgm:t>
        <a:bodyPr/>
        <a:lstStyle/>
        <a:p>
          <a:endParaRPr lang="pt-BR"/>
        </a:p>
      </dgm:t>
    </dgm:pt>
    <dgm:pt modelId="{07F34ACF-A4AD-4272-B015-1B5A87785470}" type="sibTrans" cxnId="{CB7DE7A4-EC8A-422F-A1FC-BCC16DF27B61}">
      <dgm:prSet/>
      <dgm:spPr/>
      <dgm:t>
        <a:bodyPr/>
        <a:lstStyle/>
        <a:p>
          <a:endParaRPr lang="pt-BR"/>
        </a:p>
      </dgm:t>
    </dgm:pt>
    <dgm:pt modelId="{13C5A4DD-3B55-4442-9CFA-72345B3A85A3}">
      <dgm:prSet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Doenças Crônicas</a:t>
          </a:r>
          <a:endParaRPr lang="pt-BR" sz="2000" dirty="0" smtClean="0"/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EE469A4B-DF1E-41BD-B0C9-9C1D38B88C99}" type="parTrans" cxnId="{3C80A57A-FB1D-4902-9790-7C87CC602393}">
      <dgm:prSet/>
      <dgm:spPr/>
      <dgm:t>
        <a:bodyPr/>
        <a:lstStyle/>
        <a:p>
          <a:endParaRPr lang="pt-BR"/>
        </a:p>
      </dgm:t>
    </dgm:pt>
    <dgm:pt modelId="{777ECFEB-94BB-4F73-A6BE-CC1BF4471960}" type="sibTrans" cxnId="{3C80A57A-FB1D-4902-9790-7C87CC602393}">
      <dgm:prSet/>
      <dgm:spPr/>
      <dgm:t>
        <a:bodyPr/>
        <a:lstStyle/>
        <a:p>
          <a:endParaRPr lang="pt-BR"/>
        </a:p>
      </dgm:t>
    </dgm:pt>
    <dgm:pt modelId="{9B9B8C51-4FA1-405C-B11E-A732ADD11544}">
      <dgm:prSet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Mulheres</a:t>
          </a:r>
          <a:r>
            <a:rPr lang="pt-BR" sz="1300" b="1" dirty="0" smtClean="0"/>
            <a:t> </a:t>
          </a:r>
          <a:r>
            <a:rPr lang="pt-BR" sz="2000" b="1" dirty="0" smtClean="0"/>
            <a:t>Idosas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dirty="0"/>
        </a:p>
      </dgm:t>
    </dgm:pt>
    <dgm:pt modelId="{FF5B2C7B-D4AA-41FB-9BAD-67D4505FF5EA}" type="parTrans" cxnId="{DC0361D1-5D70-4F34-9AA4-BDEB605C3E4D}">
      <dgm:prSet/>
      <dgm:spPr/>
      <dgm:t>
        <a:bodyPr/>
        <a:lstStyle/>
        <a:p>
          <a:endParaRPr lang="pt-BR"/>
        </a:p>
      </dgm:t>
    </dgm:pt>
    <dgm:pt modelId="{E028D968-CF5B-4B17-8A5A-F74CB47E786A}" type="sibTrans" cxnId="{DC0361D1-5D70-4F34-9AA4-BDEB605C3E4D}">
      <dgm:prSet/>
      <dgm:spPr/>
      <dgm:t>
        <a:bodyPr/>
        <a:lstStyle/>
        <a:p>
          <a:endParaRPr lang="pt-BR"/>
        </a:p>
      </dgm:t>
    </dgm:pt>
    <dgm:pt modelId="{8E21DD6E-8A68-433C-81BD-09484A05760D}">
      <dgm:prSet custT="1"/>
      <dgm:spPr>
        <a:solidFill>
          <a:srgbClr val="7030A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dirty="0" smtClean="0"/>
            <a:t>Violência </a:t>
          </a:r>
        </a:p>
        <a:p>
          <a:pPr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dirty="0"/>
        </a:p>
      </dgm:t>
    </dgm:pt>
    <dgm:pt modelId="{F97C22D8-A908-40E3-9D4D-59B509FCB9C1}" type="parTrans" cxnId="{1437FFDC-AAF1-4D6E-8E2B-FB3C66DEB100}">
      <dgm:prSet/>
      <dgm:spPr/>
      <dgm:t>
        <a:bodyPr/>
        <a:lstStyle/>
        <a:p>
          <a:endParaRPr lang="pt-BR"/>
        </a:p>
      </dgm:t>
    </dgm:pt>
    <dgm:pt modelId="{2105E5BF-B996-4821-B877-063947A30072}" type="sibTrans" cxnId="{1437FFDC-AAF1-4D6E-8E2B-FB3C66DEB100}">
      <dgm:prSet/>
      <dgm:spPr/>
      <dgm:t>
        <a:bodyPr/>
        <a:lstStyle/>
        <a:p>
          <a:endParaRPr lang="pt-BR"/>
        </a:p>
      </dgm:t>
    </dgm:pt>
    <dgm:pt modelId="{5B4EE91C-93CA-470F-B5AC-92AF3653D513}" type="pres">
      <dgm:prSet presAssocID="{3AE91EB0-BD97-40BF-BF0D-298CAD9AAD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ECF68C-6DF0-483D-BE38-773164E194B3}" type="pres">
      <dgm:prSet presAssocID="{1F6BD14C-21BD-4A74-9FA0-C42F84113BF7}" presName="centerShape" presStyleLbl="node0" presStyleIdx="0" presStyleCnt="1"/>
      <dgm:spPr/>
      <dgm:t>
        <a:bodyPr/>
        <a:lstStyle/>
        <a:p>
          <a:endParaRPr lang="pt-BR"/>
        </a:p>
      </dgm:t>
    </dgm:pt>
    <dgm:pt modelId="{3AF76296-7FA4-4EFD-A10A-B3DEDAB35BBE}" type="pres">
      <dgm:prSet presAssocID="{56827226-DA7A-496C-A8BF-3C51B1CE40CC}" presName="node" presStyleLbl="node1" presStyleIdx="0" presStyleCnt="7" custScaleX="153446" custScaleY="1173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73012-8335-49D5-9F55-BFECDFD5A09B}" type="pres">
      <dgm:prSet presAssocID="{56827226-DA7A-496C-A8BF-3C51B1CE40CC}" presName="dummy" presStyleCnt="0"/>
      <dgm:spPr/>
    </dgm:pt>
    <dgm:pt modelId="{917D3758-2054-4CD3-BBD8-A04ECFB3A79E}" type="pres">
      <dgm:prSet presAssocID="{296E88DC-4CC1-48E6-8AF6-CC9A9613C594}" presName="sibTrans" presStyleLbl="sibTrans2D1" presStyleIdx="0" presStyleCnt="7"/>
      <dgm:spPr/>
      <dgm:t>
        <a:bodyPr/>
        <a:lstStyle/>
        <a:p>
          <a:endParaRPr lang="pt-BR"/>
        </a:p>
      </dgm:t>
    </dgm:pt>
    <dgm:pt modelId="{E9ECBBB0-75CE-4AFA-AD59-787B8D373C66}" type="pres">
      <dgm:prSet presAssocID="{40BCD51B-0EED-46A7-A982-EAC4FFDA0EB8}" presName="node" presStyleLbl="node1" presStyleIdx="1" presStyleCnt="7" custScaleX="168617" custScaleY="1044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77373D-DA80-4E68-B217-D26CE20CCBF1}" type="pres">
      <dgm:prSet presAssocID="{40BCD51B-0EED-46A7-A982-EAC4FFDA0EB8}" presName="dummy" presStyleCnt="0"/>
      <dgm:spPr/>
    </dgm:pt>
    <dgm:pt modelId="{0CE0F301-20FF-4209-AF51-EC2DD2311842}" type="pres">
      <dgm:prSet presAssocID="{8F1693B2-5879-4770-9008-0CF6BCB8FEB2}" presName="sibTrans" presStyleLbl="sibTrans2D1" presStyleIdx="1" presStyleCnt="7"/>
      <dgm:spPr/>
      <dgm:t>
        <a:bodyPr/>
        <a:lstStyle/>
        <a:p>
          <a:endParaRPr lang="pt-BR"/>
        </a:p>
      </dgm:t>
    </dgm:pt>
    <dgm:pt modelId="{53A357E8-4BB9-4CDE-9173-82BED265816B}" type="pres">
      <dgm:prSet presAssocID="{13C5A4DD-3B55-4442-9CFA-72345B3A85A3}" presName="node" presStyleLbl="node1" presStyleIdx="2" presStyleCnt="7" custScaleX="163654" custScaleY="1085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813600-3B7A-48BA-A425-8EC3D5CCFE7A}" type="pres">
      <dgm:prSet presAssocID="{13C5A4DD-3B55-4442-9CFA-72345B3A85A3}" presName="dummy" presStyleCnt="0"/>
      <dgm:spPr/>
    </dgm:pt>
    <dgm:pt modelId="{77CCCDB7-E8C6-4DB4-8EE5-50F7B88EB062}" type="pres">
      <dgm:prSet presAssocID="{777ECFEB-94BB-4F73-A6BE-CC1BF4471960}" presName="sibTrans" presStyleLbl="sibTrans2D1" presStyleIdx="2" presStyleCnt="7"/>
      <dgm:spPr/>
      <dgm:t>
        <a:bodyPr/>
        <a:lstStyle/>
        <a:p>
          <a:endParaRPr lang="pt-BR"/>
        </a:p>
      </dgm:t>
    </dgm:pt>
    <dgm:pt modelId="{98330F7E-A4B7-4333-AA19-C2E7156F1D40}" type="pres">
      <dgm:prSet presAssocID="{8E21DD6E-8A68-433C-81BD-09484A05760D}" presName="node" presStyleLbl="node1" presStyleIdx="3" presStyleCnt="7" custScaleX="150183" custScaleY="107487" custRadScaleRad="97818" custRadScaleInc="26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2F1F0A-EB77-4EB1-BB9C-33DAC08F0817}" type="pres">
      <dgm:prSet presAssocID="{8E21DD6E-8A68-433C-81BD-09484A05760D}" presName="dummy" presStyleCnt="0"/>
      <dgm:spPr/>
    </dgm:pt>
    <dgm:pt modelId="{61FC3A45-8881-4CD7-BA23-0C058E6905B8}" type="pres">
      <dgm:prSet presAssocID="{2105E5BF-B996-4821-B877-063947A30072}" presName="sibTrans" presStyleLbl="sibTrans2D1" presStyleIdx="3" presStyleCnt="7"/>
      <dgm:spPr/>
      <dgm:t>
        <a:bodyPr/>
        <a:lstStyle/>
        <a:p>
          <a:endParaRPr lang="pt-BR"/>
        </a:p>
      </dgm:t>
    </dgm:pt>
    <dgm:pt modelId="{6B9512AF-9490-4982-87DF-1C11412B568F}" type="pres">
      <dgm:prSet presAssocID="{9B9B8C51-4FA1-405C-B11E-A732ADD11544}" presName="node" presStyleLbl="node1" presStyleIdx="4" presStyleCnt="7" custScaleX="144398" custScaleY="107075" custRadScaleRad="102949" custRadScaleInc="294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A9A56C-FC6C-4F16-AB1F-9E1B6D6AA254}" type="pres">
      <dgm:prSet presAssocID="{9B9B8C51-4FA1-405C-B11E-A732ADD11544}" presName="dummy" presStyleCnt="0"/>
      <dgm:spPr/>
    </dgm:pt>
    <dgm:pt modelId="{0A488F14-F714-4F4A-A75F-F50A5379666E}" type="pres">
      <dgm:prSet presAssocID="{E028D968-CF5B-4B17-8A5A-F74CB47E786A}" presName="sibTrans" presStyleLbl="sibTrans2D1" presStyleIdx="4" presStyleCnt="7"/>
      <dgm:spPr/>
      <dgm:t>
        <a:bodyPr/>
        <a:lstStyle/>
        <a:p>
          <a:endParaRPr lang="pt-BR"/>
        </a:p>
      </dgm:t>
    </dgm:pt>
    <dgm:pt modelId="{17CEFF74-000E-44B9-AB52-F07443697FB2}" type="pres">
      <dgm:prSet presAssocID="{8D84DED3-7935-4851-BE61-C9F83B5D6066}" presName="node" presStyleLbl="node1" presStyleIdx="5" presStyleCnt="7" custScaleX="148428" custScaleY="110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F0B63C-457E-4FC2-A0C5-3E7FE2F38D7B}" type="pres">
      <dgm:prSet presAssocID="{8D84DED3-7935-4851-BE61-C9F83B5D6066}" presName="dummy" presStyleCnt="0"/>
      <dgm:spPr/>
    </dgm:pt>
    <dgm:pt modelId="{9DDC8D74-7171-4BBB-B457-D0E5F76AD46B}" type="pres">
      <dgm:prSet presAssocID="{0D6387BD-D699-425B-BD62-1155EDFCA9C9}" presName="sibTrans" presStyleLbl="sibTrans2D1" presStyleIdx="5" presStyleCnt="7"/>
      <dgm:spPr/>
      <dgm:t>
        <a:bodyPr/>
        <a:lstStyle/>
        <a:p>
          <a:endParaRPr lang="pt-BR"/>
        </a:p>
      </dgm:t>
    </dgm:pt>
    <dgm:pt modelId="{AD66B6B8-5CC1-4508-8B40-5C6A28CB551B}" type="pres">
      <dgm:prSet presAssocID="{8ABB0A55-1A12-4E23-BA52-A89E937E9EBC}" presName="node" presStyleLbl="node1" presStyleIdx="6" presStyleCnt="7" custScaleX="149620" custScaleY="105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2C83E1-2D72-4E46-B18C-F84324422762}" type="pres">
      <dgm:prSet presAssocID="{8ABB0A55-1A12-4E23-BA52-A89E937E9EBC}" presName="dummy" presStyleCnt="0"/>
      <dgm:spPr/>
    </dgm:pt>
    <dgm:pt modelId="{7D2F4843-3A49-40BF-9708-FFC96A17168A}" type="pres">
      <dgm:prSet presAssocID="{07F34ACF-A4AD-4272-B015-1B5A87785470}" presName="sibTrans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F07031F4-B267-4557-BCBF-B8E2D42C8D74}" type="presOf" srcId="{777ECFEB-94BB-4F73-A6BE-CC1BF4471960}" destId="{77CCCDB7-E8C6-4DB4-8EE5-50F7B88EB062}" srcOrd="0" destOrd="0" presId="urn:microsoft.com/office/officeart/2005/8/layout/radial6"/>
    <dgm:cxn modelId="{DCE87055-7BCE-47E7-8CCD-EAEB1F3CD7B5}" type="presOf" srcId="{07F34ACF-A4AD-4272-B015-1B5A87785470}" destId="{7D2F4843-3A49-40BF-9708-FFC96A17168A}" srcOrd="0" destOrd="0" presId="urn:microsoft.com/office/officeart/2005/8/layout/radial6"/>
    <dgm:cxn modelId="{C0D756F3-79C3-4754-87BF-8EB57A698DC4}" type="presOf" srcId="{8F1693B2-5879-4770-9008-0CF6BCB8FEB2}" destId="{0CE0F301-20FF-4209-AF51-EC2DD2311842}" srcOrd="0" destOrd="0" presId="urn:microsoft.com/office/officeart/2005/8/layout/radial6"/>
    <dgm:cxn modelId="{B47D941D-123A-45B0-ABA4-AD885AB01544}" type="presOf" srcId="{13C5A4DD-3B55-4442-9CFA-72345B3A85A3}" destId="{53A357E8-4BB9-4CDE-9173-82BED265816B}" srcOrd="0" destOrd="0" presId="urn:microsoft.com/office/officeart/2005/8/layout/radial6"/>
    <dgm:cxn modelId="{509B0461-6735-432C-A715-B4AE0232F488}" type="presOf" srcId="{9B9B8C51-4FA1-405C-B11E-A732ADD11544}" destId="{6B9512AF-9490-4982-87DF-1C11412B568F}" srcOrd="0" destOrd="0" presId="urn:microsoft.com/office/officeart/2005/8/layout/radial6"/>
    <dgm:cxn modelId="{306D9FC9-0F42-446D-B1E5-379EDFBF1EB4}" srcId="{1F6BD14C-21BD-4A74-9FA0-C42F84113BF7}" destId="{56827226-DA7A-496C-A8BF-3C51B1CE40CC}" srcOrd="0" destOrd="0" parTransId="{DC0445AD-E79C-4286-9264-B5D53C0E163B}" sibTransId="{296E88DC-4CC1-48E6-8AF6-CC9A9613C594}"/>
    <dgm:cxn modelId="{1C9177FC-EA1A-4CDA-A261-7FA4B963999C}" type="presOf" srcId="{8E21DD6E-8A68-433C-81BD-09484A05760D}" destId="{98330F7E-A4B7-4333-AA19-C2E7156F1D40}" srcOrd="0" destOrd="0" presId="urn:microsoft.com/office/officeart/2005/8/layout/radial6"/>
    <dgm:cxn modelId="{2F27984F-B3A9-4DCA-B4F1-71402F154BC9}" type="presOf" srcId="{56827226-DA7A-496C-A8BF-3C51B1CE40CC}" destId="{3AF76296-7FA4-4EFD-A10A-B3DEDAB35BBE}" srcOrd="0" destOrd="0" presId="urn:microsoft.com/office/officeart/2005/8/layout/radial6"/>
    <dgm:cxn modelId="{F1EFC75D-0D39-40FC-B3FB-3AC7FBD7FB98}" type="presOf" srcId="{0D6387BD-D699-425B-BD62-1155EDFCA9C9}" destId="{9DDC8D74-7171-4BBB-B457-D0E5F76AD46B}" srcOrd="0" destOrd="0" presId="urn:microsoft.com/office/officeart/2005/8/layout/radial6"/>
    <dgm:cxn modelId="{3C80A57A-FB1D-4902-9790-7C87CC602393}" srcId="{1F6BD14C-21BD-4A74-9FA0-C42F84113BF7}" destId="{13C5A4DD-3B55-4442-9CFA-72345B3A85A3}" srcOrd="2" destOrd="0" parTransId="{EE469A4B-DF1E-41BD-B0C9-9C1D38B88C99}" sibTransId="{777ECFEB-94BB-4F73-A6BE-CC1BF4471960}"/>
    <dgm:cxn modelId="{DB2FB5EF-C6D4-4B55-B8C3-7E31148DC35C}" srcId="{3AE91EB0-BD97-40BF-BF0D-298CAD9AAD2E}" destId="{1F6BD14C-21BD-4A74-9FA0-C42F84113BF7}" srcOrd="0" destOrd="0" parTransId="{4D0717F2-F053-4021-B08E-AA8D2BF5473B}" sibTransId="{1E2D477E-E266-46FA-80A0-4EF2077B5B67}"/>
    <dgm:cxn modelId="{B3F27DBA-1A75-456F-8DC2-8B4D4971FCE8}" type="presOf" srcId="{3AE91EB0-BD97-40BF-BF0D-298CAD9AAD2E}" destId="{5B4EE91C-93CA-470F-B5AC-92AF3653D513}" srcOrd="0" destOrd="0" presId="urn:microsoft.com/office/officeart/2005/8/layout/radial6"/>
    <dgm:cxn modelId="{D40AD828-8622-4C4D-9B31-613A9A21EFF8}" srcId="{1F6BD14C-21BD-4A74-9FA0-C42F84113BF7}" destId="{8D84DED3-7935-4851-BE61-C9F83B5D6066}" srcOrd="5" destOrd="0" parTransId="{7C5CAE31-8B97-47EB-9BD4-9B7A10ABDF7F}" sibTransId="{0D6387BD-D699-425B-BD62-1155EDFCA9C9}"/>
    <dgm:cxn modelId="{9BF7D01D-3594-478F-83D6-A46FC0A8B7DE}" type="presOf" srcId="{2105E5BF-B996-4821-B877-063947A30072}" destId="{61FC3A45-8881-4CD7-BA23-0C058E6905B8}" srcOrd="0" destOrd="0" presId="urn:microsoft.com/office/officeart/2005/8/layout/radial6"/>
    <dgm:cxn modelId="{D0C89F6D-8CCB-4388-98E8-B2C5D49F256C}" type="presOf" srcId="{8D84DED3-7935-4851-BE61-C9F83B5D6066}" destId="{17CEFF74-000E-44B9-AB52-F07443697FB2}" srcOrd="0" destOrd="0" presId="urn:microsoft.com/office/officeart/2005/8/layout/radial6"/>
    <dgm:cxn modelId="{DC0361D1-5D70-4F34-9AA4-BDEB605C3E4D}" srcId="{1F6BD14C-21BD-4A74-9FA0-C42F84113BF7}" destId="{9B9B8C51-4FA1-405C-B11E-A732ADD11544}" srcOrd="4" destOrd="0" parTransId="{FF5B2C7B-D4AA-41FB-9BAD-67D4505FF5EA}" sibTransId="{E028D968-CF5B-4B17-8A5A-F74CB47E786A}"/>
    <dgm:cxn modelId="{C0A178FA-89A6-4746-A0E7-FE1EE76D80FB}" type="presOf" srcId="{8ABB0A55-1A12-4E23-BA52-A89E937E9EBC}" destId="{AD66B6B8-5CC1-4508-8B40-5C6A28CB551B}" srcOrd="0" destOrd="0" presId="urn:microsoft.com/office/officeart/2005/8/layout/radial6"/>
    <dgm:cxn modelId="{C7A15D96-BE29-4FD4-8E0A-1CD5F4EDA17A}" type="presOf" srcId="{40BCD51B-0EED-46A7-A982-EAC4FFDA0EB8}" destId="{E9ECBBB0-75CE-4AFA-AD59-787B8D373C66}" srcOrd="0" destOrd="0" presId="urn:microsoft.com/office/officeart/2005/8/layout/radial6"/>
    <dgm:cxn modelId="{1170583C-01A0-41DA-AE19-C015F57B6587}" srcId="{1F6BD14C-21BD-4A74-9FA0-C42F84113BF7}" destId="{40BCD51B-0EED-46A7-A982-EAC4FFDA0EB8}" srcOrd="1" destOrd="0" parTransId="{5242090F-E019-4232-A94C-30946EFF8A39}" sibTransId="{8F1693B2-5879-4770-9008-0CF6BCB8FEB2}"/>
    <dgm:cxn modelId="{4DA05BC3-1BDF-4796-9431-9F6A733968A8}" type="presOf" srcId="{E028D968-CF5B-4B17-8A5A-F74CB47E786A}" destId="{0A488F14-F714-4F4A-A75F-F50A5379666E}" srcOrd="0" destOrd="0" presId="urn:microsoft.com/office/officeart/2005/8/layout/radial6"/>
    <dgm:cxn modelId="{CB7DE7A4-EC8A-422F-A1FC-BCC16DF27B61}" srcId="{1F6BD14C-21BD-4A74-9FA0-C42F84113BF7}" destId="{8ABB0A55-1A12-4E23-BA52-A89E937E9EBC}" srcOrd="6" destOrd="0" parTransId="{6A5B8593-725C-470B-AF6C-48470C50D154}" sibTransId="{07F34ACF-A4AD-4272-B015-1B5A87785470}"/>
    <dgm:cxn modelId="{A4C96C75-B109-4D59-8752-EFA457DD8F66}" type="presOf" srcId="{296E88DC-4CC1-48E6-8AF6-CC9A9613C594}" destId="{917D3758-2054-4CD3-BBD8-A04ECFB3A79E}" srcOrd="0" destOrd="0" presId="urn:microsoft.com/office/officeart/2005/8/layout/radial6"/>
    <dgm:cxn modelId="{1437FFDC-AAF1-4D6E-8E2B-FB3C66DEB100}" srcId="{1F6BD14C-21BD-4A74-9FA0-C42F84113BF7}" destId="{8E21DD6E-8A68-433C-81BD-09484A05760D}" srcOrd="3" destOrd="0" parTransId="{F97C22D8-A908-40E3-9D4D-59B509FCB9C1}" sibTransId="{2105E5BF-B996-4821-B877-063947A30072}"/>
    <dgm:cxn modelId="{EB2B41C4-23BA-47CE-A34B-604E956688ED}" type="presOf" srcId="{1F6BD14C-21BD-4A74-9FA0-C42F84113BF7}" destId="{26ECF68C-6DF0-483D-BE38-773164E194B3}" srcOrd="0" destOrd="0" presId="urn:microsoft.com/office/officeart/2005/8/layout/radial6"/>
    <dgm:cxn modelId="{C5155D20-D57C-471E-9B28-5EAFA00287F2}" type="presParOf" srcId="{5B4EE91C-93CA-470F-B5AC-92AF3653D513}" destId="{26ECF68C-6DF0-483D-BE38-773164E194B3}" srcOrd="0" destOrd="0" presId="urn:microsoft.com/office/officeart/2005/8/layout/radial6"/>
    <dgm:cxn modelId="{849A7409-1A78-44A3-9908-ABD016517DA5}" type="presParOf" srcId="{5B4EE91C-93CA-470F-B5AC-92AF3653D513}" destId="{3AF76296-7FA4-4EFD-A10A-B3DEDAB35BBE}" srcOrd="1" destOrd="0" presId="urn:microsoft.com/office/officeart/2005/8/layout/radial6"/>
    <dgm:cxn modelId="{BD5E32E5-2BFE-4AA6-AB70-D504FAB390D4}" type="presParOf" srcId="{5B4EE91C-93CA-470F-B5AC-92AF3653D513}" destId="{EB373012-8335-49D5-9F55-BFECDFD5A09B}" srcOrd="2" destOrd="0" presId="urn:microsoft.com/office/officeart/2005/8/layout/radial6"/>
    <dgm:cxn modelId="{5E2B3B97-A505-4A22-A631-302F21BC978C}" type="presParOf" srcId="{5B4EE91C-93CA-470F-B5AC-92AF3653D513}" destId="{917D3758-2054-4CD3-BBD8-A04ECFB3A79E}" srcOrd="3" destOrd="0" presId="urn:microsoft.com/office/officeart/2005/8/layout/radial6"/>
    <dgm:cxn modelId="{CA1ACC51-E507-4EB6-8702-3F440A09C47E}" type="presParOf" srcId="{5B4EE91C-93CA-470F-B5AC-92AF3653D513}" destId="{E9ECBBB0-75CE-4AFA-AD59-787B8D373C66}" srcOrd="4" destOrd="0" presId="urn:microsoft.com/office/officeart/2005/8/layout/radial6"/>
    <dgm:cxn modelId="{1E4E7BF4-09B9-47AB-93D8-A3E2E790A8BD}" type="presParOf" srcId="{5B4EE91C-93CA-470F-B5AC-92AF3653D513}" destId="{A077373D-DA80-4E68-B217-D26CE20CCBF1}" srcOrd="5" destOrd="0" presId="urn:microsoft.com/office/officeart/2005/8/layout/radial6"/>
    <dgm:cxn modelId="{054778B3-C6FA-4EEA-8D49-9CE63F550301}" type="presParOf" srcId="{5B4EE91C-93CA-470F-B5AC-92AF3653D513}" destId="{0CE0F301-20FF-4209-AF51-EC2DD2311842}" srcOrd="6" destOrd="0" presId="urn:microsoft.com/office/officeart/2005/8/layout/radial6"/>
    <dgm:cxn modelId="{E7B1FFF9-C384-438C-97E9-1B73B08433DD}" type="presParOf" srcId="{5B4EE91C-93CA-470F-B5AC-92AF3653D513}" destId="{53A357E8-4BB9-4CDE-9173-82BED265816B}" srcOrd="7" destOrd="0" presId="urn:microsoft.com/office/officeart/2005/8/layout/radial6"/>
    <dgm:cxn modelId="{205B203E-9246-4B27-9706-17047870FFB7}" type="presParOf" srcId="{5B4EE91C-93CA-470F-B5AC-92AF3653D513}" destId="{87813600-3B7A-48BA-A425-8EC3D5CCFE7A}" srcOrd="8" destOrd="0" presId="urn:microsoft.com/office/officeart/2005/8/layout/radial6"/>
    <dgm:cxn modelId="{603F4F94-0663-4F24-9C25-3E48E151D468}" type="presParOf" srcId="{5B4EE91C-93CA-470F-B5AC-92AF3653D513}" destId="{77CCCDB7-E8C6-4DB4-8EE5-50F7B88EB062}" srcOrd="9" destOrd="0" presId="urn:microsoft.com/office/officeart/2005/8/layout/radial6"/>
    <dgm:cxn modelId="{16A03FD9-59B7-4095-A80B-6932D4FF8D9B}" type="presParOf" srcId="{5B4EE91C-93CA-470F-B5AC-92AF3653D513}" destId="{98330F7E-A4B7-4333-AA19-C2E7156F1D40}" srcOrd="10" destOrd="0" presId="urn:microsoft.com/office/officeart/2005/8/layout/radial6"/>
    <dgm:cxn modelId="{EDF2AC39-99CB-4B44-B6C1-5B9BF1C870E3}" type="presParOf" srcId="{5B4EE91C-93CA-470F-B5AC-92AF3653D513}" destId="{F52F1F0A-EB77-4EB1-BB9C-33DAC08F0817}" srcOrd="11" destOrd="0" presId="urn:microsoft.com/office/officeart/2005/8/layout/radial6"/>
    <dgm:cxn modelId="{D3A3DC94-D704-4C04-AE88-086D7394D7C4}" type="presParOf" srcId="{5B4EE91C-93CA-470F-B5AC-92AF3653D513}" destId="{61FC3A45-8881-4CD7-BA23-0C058E6905B8}" srcOrd="12" destOrd="0" presId="urn:microsoft.com/office/officeart/2005/8/layout/radial6"/>
    <dgm:cxn modelId="{4A154295-B24C-4FDD-A1D7-86AB329A2439}" type="presParOf" srcId="{5B4EE91C-93CA-470F-B5AC-92AF3653D513}" destId="{6B9512AF-9490-4982-87DF-1C11412B568F}" srcOrd="13" destOrd="0" presId="urn:microsoft.com/office/officeart/2005/8/layout/radial6"/>
    <dgm:cxn modelId="{7369B42F-1C27-44E1-B252-F28D8C66105F}" type="presParOf" srcId="{5B4EE91C-93CA-470F-B5AC-92AF3653D513}" destId="{81A9A56C-FC6C-4F16-AB1F-9E1B6D6AA254}" srcOrd="14" destOrd="0" presId="urn:microsoft.com/office/officeart/2005/8/layout/radial6"/>
    <dgm:cxn modelId="{6BB78D0A-545A-480C-90A3-C107C35B109C}" type="presParOf" srcId="{5B4EE91C-93CA-470F-B5AC-92AF3653D513}" destId="{0A488F14-F714-4F4A-A75F-F50A5379666E}" srcOrd="15" destOrd="0" presId="urn:microsoft.com/office/officeart/2005/8/layout/radial6"/>
    <dgm:cxn modelId="{8A509C98-5FC9-4739-9B4F-98CEC06198F0}" type="presParOf" srcId="{5B4EE91C-93CA-470F-B5AC-92AF3653D513}" destId="{17CEFF74-000E-44B9-AB52-F07443697FB2}" srcOrd="16" destOrd="0" presId="urn:microsoft.com/office/officeart/2005/8/layout/radial6"/>
    <dgm:cxn modelId="{3AFA4B5A-9FF8-4C3D-84F4-D7DBF89479D3}" type="presParOf" srcId="{5B4EE91C-93CA-470F-B5AC-92AF3653D513}" destId="{DBF0B63C-457E-4FC2-A0C5-3E7FE2F38D7B}" srcOrd="17" destOrd="0" presId="urn:microsoft.com/office/officeart/2005/8/layout/radial6"/>
    <dgm:cxn modelId="{C4220B18-C609-401E-8107-98F4B1E8D99D}" type="presParOf" srcId="{5B4EE91C-93CA-470F-B5AC-92AF3653D513}" destId="{9DDC8D74-7171-4BBB-B457-D0E5F76AD46B}" srcOrd="18" destOrd="0" presId="urn:microsoft.com/office/officeart/2005/8/layout/radial6"/>
    <dgm:cxn modelId="{52874234-9538-458F-A65C-2A7D5C42B32E}" type="presParOf" srcId="{5B4EE91C-93CA-470F-B5AC-92AF3653D513}" destId="{AD66B6B8-5CC1-4508-8B40-5C6A28CB551B}" srcOrd="19" destOrd="0" presId="urn:microsoft.com/office/officeart/2005/8/layout/radial6"/>
    <dgm:cxn modelId="{9A611146-C9EA-40FC-AAB0-67D8E6F4BA49}" type="presParOf" srcId="{5B4EE91C-93CA-470F-B5AC-92AF3653D513}" destId="{AD2C83E1-2D72-4E46-B18C-F84324422762}" srcOrd="20" destOrd="0" presId="urn:microsoft.com/office/officeart/2005/8/layout/radial6"/>
    <dgm:cxn modelId="{E1A9F772-D87B-4B4B-B146-FDE7068FF1A8}" type="presParOf" srcId="{5B4EE91C-93CA-470F-B5AC-92AF3653D513}" destId="{7D2F4843-3A49-40BF-9708-FFC96A17168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F4843-3A49-40BF-9708-FFC96A17168A}">
      <dsp:nvSpPr>
        <dsp:cNvPr id="0" name=""/>
        <dsp:cNvSpPr/>
      </dsp:nvSpPr>
      <dsp:spPr>
        <a:xfrm>
          <a:off x="1784896" y="568099"/>
          <a:ext cx="4273804" cy="4273804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C8D74-7171-4BBB-B457-D0E5F76AD46B}">
      <dsp:nvSpPr>
        <dsp:cNvPr id="0" name=""/>
        <dsp:cNvSpPr/>
      </dsp:nvSpPr>
      <dsp:spPr>
        <a:xfrm>
          <a:off x="1784896" y="568099"/>
          <a:ext cx="4273804" cy="4273804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88F14-F714-4F4A-A75F-F50A5379666E}">
      <dsp:nvSpPr>
        <dsp:cNvPr id="0" name=""/>
        <dsp:cNvSpPr/>
      </dsp:nvSpPr>
      <dsp:spPr>
        <a:xfrm>
          <a:off x="1802092" y="651156"/>
          <a:ext cx="4273804" cy="4273804"/>
        </a:xfrm>
        <a:prstGeom prst="blockArc">
          <a:avLst>
            <a:gd name="adj1" fmla="val 7339943"/>
            <a:gd name="adj2" fmla="val 1016774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C3A45-8881-4CD7-BA23-0C058E6905B8}">
      <dsp:nvSpPr>
        <dsp:cNvPr id="0" name=""/>
        <dsp:cNvSpPr/>
      </dsp:nvSpPr>
      <dsp:spPr>
        <a:xfrm>
          <a:off x="1670593" y="574466"/>
          <a:ext cx="4273804" cy="4273804"/>
        </a:xfrm>
        <a:prstGeom prst="blockArc">
          <a:avLst>
            <a:gd name="adj1" fmla="val 3709874"/>
            <a:gd name="adj2" fmla="val 7090118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CCDB7-E8C6-4DB4-8EE5-50F7B88EB062}">
      <dsp:nvSpPr>
        <dsp:cNvPr id="0" name=""/>
        <dsp:cNvSpPr/>
      </dsp:nvSpPr>
      <dsp:spPr>
        <a:xfrm>
          <a:off x="1798671" y="511398"/>
          <a:ext cx="4273804" cy="4273804"/>
        </a:xfrm>
        <a:prstGeom prst="blockArc">
          <a:avLst>
            <a:gd name="adj1" fmla="val 867170"/>
            <a:gd name="adj2" fmla="val 394416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0F301-20FF-4209-AF51-EC2DD2311842}">
      <dsp:nvSpPr>
        <dsp:cNvPr id="0" name=""/>
        <dsp:cNvSpPr/>
      </dsp:nvSpPr>
      <dsp:spPr>
        <a:xfrm>
          <a:off x="1784896" y="568099"/>
          <a:ext cx="4273804" cy="4273804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D3758-2054-4CD3-BBD8-A04ECFB3A79E}">
      <dsp:nvSpPr>
        <dsp:cNvPr id="0" name=""/>
        <dsp:cNvSpPr/>
      </dsp:nvSpPr>
      <dsp:spPr>
        <a:xfrm>
          <a:off x="1784896" y="568099"/>
          <a:ext cx="4273804" cy="4273804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F68C-6DF0-483D-BE38-773164E194B3}">
      <dsp:nvSpPr>
        <dsp:cNvPr id="0" name=""/>
        <dsp:cNvSpPr/>
      </dsp:nvSpPr>
      <dsp:spPr>
        <a:xfrm>
          <a:off x="3094931" y="1878135"/>
          <a:ext cx="1653734" cy="165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SAÚDE DAS MULHERES</a:t>
          </a:r>
          <a:endParaRPr lang="pt-BR" sz="1900" b="1" kern="1200" dirty="0"/>
        </a:p>
      </dsp:txBody>
      <dsp:txXfrm>
        <a:off x="3337115" y="2120319"/>
        <a:ext cx="1169366" cy="1169366"/>
      </dsp:txXfrm>
    </dsp:sp>
    <dsp:sp modelId="{3AF76296-7FA4-4EFD-A10A-B3DEDAB35BBE}">
      <dsp:nvSpPr>
        <dsp:cNvPr id="0" name=""/>
        <dsp:cNvSpPr/>
      </dsp:nvSpPr>
      <dsp:spPr>
        <a:xfrm>
          <a:off x="3033642" y="-69548"/>
          <a:ext cx="1776312" cy="135864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Imunização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3293777" y="129421"/>
        <a:ext cx="1256042" cy="960707"/>
      </dsp:txXfrm>
    </dsp:sp>
    <dsp:sp modelId="{E9ECBBB0-75CE-4AFA-AD59-787B8D373C66}">
      <dsp:nvSpPr>
        <dsp:cNvPr id="0" name=""/>
        <dsp:cNvSpPr/>
      </dsp:nvSpPr>
      <dsp:spPr>
        <a:xfrm>
          <a:off x="4583947" y="794246"/>
          <a:ext cx="1951933" cy="120880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b="1" kern="1200" dirty="0" smtClean="0"/>
            <a:t>Infecções Sexualmente Transmissíveis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>
        <a:off x="4869801" y="971271"/>
        <a:ext cx="1380225" cy="854753"/>
      </dsp:txXfrm>
    </dsp:sp>
    <dsp:sp modelId="{53A357E8-4BB9-4CDE-9173-82BED265816B}">
      <dsp:nvSpPr>
        <dsp:cNvPr id="0" name=""/>
        <dsp:cNvSpPr/>
      </dsp:nvSpPr>
      <dsp:spPr>
        <a:xfrm>
          <a:off x="5017254" y="2543037"/>
          <a:ext cx="1894481" cy="125639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Doenças Crônicas</a:t>
          </a:r>
          <a:endParaRPr lang="pt-BR" sz="2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5294694" y="2727031"/>
        <a:ext cx="1339601" cy="888405"/>
      </dsp:txXfrm>
    </dsp:sp>
    <dsp:sp modelId="{98330F7E-A4B7-4333-AA19-C2E7156F1D40}">
      <dsp:nvSpPr>
        <dsp:cNvPr id="0" name=""/>
        <dsp:cNvSpPr/>
      </dsp:nvSpPr>
      <dsp:spPr>
        <a:xfrm>
          <a:off x="3927320" y="3936297"/>
          <a:ext cx="1738539" cy="124428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Violência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4181923" y="4118518"/>
        <a:ext cx="1229333" cy="879842"/>
      </dsp:txXfrm>
    </dsp:sp>
    <dsp:sp modelId="{6B9512AF-9490-4982-87DF-1C11412B568F}">
      <dsp:nvSpPr>
        <dsp:cNvPr id="0" name=""/>
        <dsp:cNvSpPr/>
      </dsp:nvSpPr>
      <dsp:spPr>
        <a:xfrm>
          <a:off x="1982618" y="3938684"/>
          <a:ext cx="1671571" cy="123951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Mulheres</a:t>
          </a:r>
          <a:r>
            <a:rPr lang="pt-BR" sz="1300" b="1" kern="1200" dirty="0" smtClean="0"/>
            <a:t> </a:t>
          </a:r>
          <a:r>
            <a:rPr lang="pt-BR" sz="2000" b="1" kern="1200" dirty="0" smtClean="0"/>
            <a:t>Idosas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>
        <a:off x="2227414" y="4120207"/>
        <a:ext cx="1181979" cy="876469"/>
      </dsp:txXfrm>
    </dsp:sp>
    <dsp:sp modelId="{17CEFF74-000E-44B9-AB52-F07443697FB2}">
      <dsp:nvSpPr>
        <dsp:cNvPr id="0" name=""/>
        <dsp:cNvSpPr/>
      </dsp:nvSpPr>
      <dsp:spPr>
        <a:xfrm>
          <a:off x="1019990" y="2529510"/>
          <a:ext cx="1718223" cy="128344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Pré-Natal</a:t>
          </a:r>
          <a:endParaRPr lang="pt-BR" sz="2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271618" y="2717466"/>
        <a:ext cx="1214967" cy="907534"/>
      </dsp:txXfrm>
    </dsp:sp>
    <dsp:sp modelId="{AD66B6B8-5CC1-4508-8B40-5C6A28CB551B}">
      <dsp:nvSpPr>
        <dsp:cNvPr id="0" name=""/>
        <dsp:cNvSpPr/>
      </dsp:nvSpPr>
      <dsp:spPr>
        <a:xfrm>
          <a:off x="1417672" y="790276"/>
          <a:ext cx="1732021" cy="121674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 dirty="0" smtClean="0"/>
            <a:t>Parto</a:t>
          </a:r>
          <a:endParaRPr lang="pt-BR" sz="2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>
        <a:off x="1671321" y="968464"/>
        <a:ext cx="1224723" cy="86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2334F-8BD1-4CCD-8197-A9E8AB5065D3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6EBE5-0C2B-4108-B3AF-C5E1B47F56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1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795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9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96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7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21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95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4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02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0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F2A1-DE4D-469B-A741-0071548764C0}" type="datetimeFigureOut">
              <a:rPr lang="pt-BR" smtClean="0"/>
              <a:t>14/03/2019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06DF3-00C3-4280-B25B-FBFB1C35FF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6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9"/>
            <a:ext cx="12194029" cy="6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931"/>
          <a:stretch/>
        </p:blipFill>
        <p:spPr>
          <a:xfrm>
            <a:off x="0" y="0"/>
            <a:ext cx="12250333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84564" y="906586"/>
            <a:ext cx="10307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latin typeface="Arial-BoldMT"/>
              </a:rPr>
              <a:t>315</a:t>
            </a:r>
            <a:r>
              <a:rPr lang="pt-BR" sz="3200" b="1" dirty="0" smtClean="0">
                <a:latin typeface="Arial-BoldMT"/>
              </a:rPr>
              <a:t>ª R</a:t>
            </a:r>
            <a:r>
              <a:rPr lang="pt-BR" sz="3000" b="1" dirty="0" smtClean="0">
                <a:latin typeface="Arial-BoldMT"/>
              </a:rPr>
              <a:t>eunião</a:t>
            </a:r>
            <a:r>
              <a:rPr lang="pt-BR" b="1" dirty="0" smtClean="0">
                <a:latin typeface="Arial-BoldMT"/>
              </a:rPr>
              <a:t> </a:t>
            </a:r>
            <a:r>
              <a:rPr lang="pt-BR" sz="3000" b="1" dirty="0">
                <a:latin typeface="Arial-BoldMT"/>
              </a:rPr>
              <a:t>Ordinária do Conselho Nacional de Saúde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5964" y="2397947"/>
            <a:ext cx="10027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7030A0"/>
                </a:solidFill>
                <a:latin typeface="Verdana-Bold"/>
              </a:rPr>
              <a:t>Violência </a:t>
            </a:r>
            <a:r>
              <a:rPr lang="pt-BR" sz="4000" b="1" u="sng" dirty="0">
                <a:solidFill>
                  <a:srgbClr val="7030A0"/>
                </a:solidFill>
                <a:latin typeface="Verdana-Bold"/>
              </a:rPr>
              <a:t>contra as </a:t>
            </a:r>
            <a:r>
              <a:rPr lang="pt-BR" sz="4000" b="1" u="sng" dirty="0" smtClean="0">
                <a:solidFill>
                  <a:srgbClr val="7030A0"/>
                </a:solidFill>
                <a:latin typeface="Verdana-Bold"/>
              </a:rPr>
              <a:t>Mulheres:</a:t>
            </a:r>
          </a:p>
          <a:p>
            <a:pPr algn="ctr"/>
            <a:r>
              <a:rPr lang="pt-BR" sz="4000" b="1" u="sng" dirty="0" smtClean="0">
                <a:solidFill>
                  <a:srgbClr val="7030A0"/>
                </a:solidFill>
                <a:latin typeface="Verdana-Bold"/>
              </a:rPr>
              <a:t>Questões </a:t>
            </a:r>
            <a:r>
              <a:rPr lang="pt-BR" sz="4000" b="1" u="sng" dirty="0">
                <a:solidFill>
                  <a:srgbClr val="7030A0"/>
                </a:solidFill>
                <a:latin typeface="Verdana-Bold"/>
              </a:rPr>
              <a:t>para a </a:t>
            </a:r>
            <a:r>
              <a:rPr lang="pt-BR" sz="4000" b="1" u="sng" dirty="0" smtClean="0">
                <a:solidFill>
                  <a:srgbClr val="7030A0"/>
                </a:solidFill>
                <a:latin typeface="Verdana-Bold"/>
              </a:rPr>
              <a:t>Saúde</a:t>
            </a:r>
            <a:endParaRPr lang="pt-BR" sz="4000" u="sng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98327" y="4514069"/>
            <a:ext cx="4478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Mônica Neri</a:t>
            </a:r>
          </a:p>
          <a:p>
            <a:pPr algn="r"/>
            <a:r>
              <a:rPr lang="pt-BR" sz="2000" b="1" dirty="0" smtClean="0"/>
              <a:t>Coordenação Geral de Saúde das Mulheres</a:t>
            </a:r>
          </a:p>
          <a:p>
            <a:pPr algn="r"/>
            <a:r>
              <a:rPr lang="pt-BR" sz="2000" b="1" dirty="0" smtClean="0"/>
              <a:t>CGSMU/SAS/DAPES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684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5192" y="1358033"/>
            <a:ext cx="11436926" cy="4351338"/>
          </a:xfrm>
        </p:spPr>
        <p:txBody>
          <a:bodyPr/>
          <a:lstStyle/>
          <a:p>
            <a:r>
              <a:rPr lang="pt-BR" dirty="0"/>
              <a:t>O Brasil perde, por ano, cerca de </a:t>
            </a:r>
            <a:r>
              <a:rPr lang="pt-BR" b="1" dirty="0">
                <a:solidFill>
                  <a:srgbClr val="7030A0"/>
                </a:solidFill>
              </a:rPr>
              <a:t>R$ 1 bilhão </a:t>
            </a:r>
            <a:r>
              <a:rPr lang="pt-BR" dirty="0"/>
              <a:t>devido </a:t>
            </a:r>
            <a:r>
              <a:rPr lang="pt-BR" dirty="0" smtClean="0"/>
              <a:t>às </a:t>
            </a:r>
            <a:r>
              <a:rPr lang="pt-BR" dirty="0"/>
              <a:t>consequências sofridas pelas mulheres vítimas de violência </a:t>
            </a:r>
            <a:r>
              <a:rPr lang="pt-BR" dirty="0" smtClean="0"/>
              <a:t>doméstica </a:t>
            </a:r>
            <a:r>
              <a:rPr lang="pt-BR" sz="1000" dirty="0" smtClean="0"/>
              <a:t>(1)</a:t>
            </a:r>
          </a:p>
          <a:p>
            <a:r>
              <a:rPr lang="pt-BR" dirty="0" smtClean="0"/>
              <a:t>Crianças </a:t>
            </a:r>
            <a:r>
              <a:rPr lang="pt-BR" dirty="0"/>
              <a:t>que crescem em famílias onde há violência podem sofrer uma série de transtornos comportamentais e emocionais. Esses transtornos também podem ser associados à perpetração da violência ou sofrimento com atos violentos em fases posteriores da </a:t>
            </a:r>
            <a:r>
              <a:rPr lang="pt-BR" dirty="0" smtClean="0"/>
              <a:t>vida </a:t>
            </a:r>
            <a:r>
              <a:rPr lang="pt-BR" sz="1000" dirty="0" smtClean="0"/>
              <a:t>(2)</a:t>
            </a:r>
            <a:endParaRPr lang="pt-BR" sz="1000" dirty="0"/>
          </a:p>
          <a:p>
            <a:pPr algn="just"/>
            <a:r>
              <a:rPr lang="pt-BR" dirty="0"/>
              <a:t>A violência infligida por parceiros também está associada a maiores taxas de mortalidade e morbidade entre crianças com menos de cinco anos (por doenças diarreicas e má nutrição, por exemplo</a:t>
            </a:r>
            <a:r>
              <a:rPr lang="pt-BR" dirty="0" smtClean="0"/>
              <a:t>) </a:t>
            </a:r>
            <a:r>
              <a:rPr lang="pt-BR" sz="1000" dirty="0"/>
              <a:t>(2)</a:t>
            </a:r>
            <a:r>
              <a:rPr lang="pt-BR" sz="1000" dirty="0" smtClean="0"/>
              <a:t> </a:t>
            </a:r>
            <a:r>
              <a:rPr lang="pt-BR" sz="1000" dirty="0"/>
              <a:t> </a:t>
            </a:r>
          </a:p>
          <a:p>
            <a:pPr marL="0" indent="0">
              <a:buNone/>
            </a:pPr>
            <a:endParaRPr lang="pt-BR" sz="1000" i="1" dirty="0" smtClean="0"/>
          </a:p>
          <a:p>
            <a:pPr marL="0" indent="0">
              <a:buNone/>
            </a:pPr>
            <a:r>
              <a:rPr lang="pt-BR" sz="1000" i="1" dirty="0" smtClean="0"/>
              <a:t>1 FONTE</a:t>
            </a:r>
            <a:r>
              <a:rPr lang="pt-BR" sz="1000" i="1" dirty="0"/>
              <a:t>: Pesquisa de Condições Socioeconômicas e Violência Doméstica e Familiar - Universidade Federal do Ceará, </a:t>
            </a:r>
            <a:r>
              <a:rPr lang="pt-BR" sz="1000" i="1" dirty="0" smtClean="0"/>
              <a:t>2016</a:t>
            </a:r>
            <a:endParaRPr lang="pt-BR" sz="1000" b="1" i="1" dirty="0"/>
          </a:p>
          <a:p>
            <a:pPr marL="0" indent="0">
              <a:buNone/>
            </a:pPr>
            <a:r>
              <a:rPr lang="pt-BR" sz="1000" dirty="0" smtClean="0"/>
              <a:t>2 FONTE</a:t>
            </a:r>
            <a:r>
              <a:rPr lang="pt-BR" sz="1000" dirty="0"/>
              <a:t>: Folha informativa: Violência contra as mulheres – OPAS, </a:t>
            </a:r>
            <a:r>
              <a:rPr lang="pt-BR" sz="1000" dirty="0" err="1"/>
              <a:t>nov</a:t>
            </a:r>
            <a:r>
              <a:rPr lang="pt-BR" sz="1000" dirty="0"/>
              <a:t>/2017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8264" y="749589"/>
            <a:ext cx="10515600" cy="705139"/>
          </a:xfrm>
        </p:spPr>
        <p:txBody>
          <a:bodyPr/>
          <a:lstStyle/>
          <a:p>
            <a:r>
              <a:rPr lang="pt-BR" sz="3600" b="1" dirty="0">
                <a:solidFill>
                  <a:srgbClr val="7030A0"/>
                </a:solidFill>
              </a:rPr>
              <a:t>Consequências </a:t>
            </a:r>
            <a:r>
              <a:rPr lang="pt-BR" sz="3600" b="1" dirty="0" smtClean="0">
                <a:solidFill>
                  <a:srgbClr val="7030A0"/>
                </a:solidFill>
              </a:rPr>
              <a:t>da violência para </a:t>
            </a:r>
            <a:r>
              <a:rPr lang="pt-BR" sz="3600" b="1" dirty="0">
                <a:solidFill>
                  <a:srgbClr val="7030A0"/>
                </a:solidFill>
              </a:rPr>
              <a:t>a saúde </a:t>
            </a:r>
            <a:r>
              <a:rPr lang="pt-BR" sz="3600" b="1" dirty="0" smtClean="0">
                <a:solidFill>
                  <a:srgbClr val="7030A0"/>
                </a:solidFill>
              </a:rPr>
              <a:t>- OPAS</a:t>
            </a:r>
            <a:endParaRPr lang="pt-B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481" y="884671"/>
            <a:ext cx="10515600" cy="694748"/>
          </a:xfrm>
        </p:spPr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Compromissos Ministério da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579419"/>
            <a:ext cx="11412682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pt-BR" b="1" dirty="0" smtClean="0">
                <a:solidFill>
                  <a:srgbClr val="7030A0"/>
                </a:solidFill>
              </a:rPr>
              <a:t>PNAISM - </a:t>
            </a:r>
            <a:r>
              <a:rPr lang="pt-BR" b="1" dirty="0">
                <a:solidFill>
                  <a:srgbClr val="7030A0"/>
                </a:solidFill>
              </a:rPr>
              <a:t>Política Nacional de Atenção Integral à Saúde da </a:t>
            </a:r>
            <a:r>
              <a:rPr lang="pt-BR" b="1" dirty="0" smtClean="0">
                <a:solidFill>
                  <a:srgbClr val="7030A0"/>
                </a:solidFill>
              </a:rPr>
              <a:t>Mulher</a:t>
            </a:r>
          </a:p>
          <a:p>
            <a:pPr fontAlgn="base"/>
            <a:r>
              <a:rPr lang="pt-BR" dirty="0" smtClean="0"/>
              <a:t>Promover a melhoria das condições de vida e saúde das mulheres brasileiras, mediante a garantia de direitos legalmente constituídos e ampliação do acesso aos meios e serviços de promoção, prevenção, assistência e recuperação da saúde em todo território brasileiro; </a:t>
            </a:r>
          </a:p>
          <a:p>
            <a:pPr fontAlgn="base"/>
            <a:r>
              <a:rPr lang="pt-BR" dirty="0" smtClean="0"/>
              <a:t>Contribuir </a:t>
            </a:r>
            <a:r>
              <a:rPr lang="pt-BR" dirty="0"/>
              <a:t>para a redução da morbidade e mortalidade feminina no Brasil, especialmente por causas evitáveis, em todos os ciclos de vida e nos diversos grupos populacionais, sem discriminação de qualquer espécie; </a:t>
            </a:r>
          </a:p>
          <a:p>
            <a:pPr fontAlgn="base"/>
            <a:r>
              <a:rPr lang="pt-BR" dirty="0"/>
              <a:t>Ampliar, qualificar e humanizar a atenção integral à saúde da mulher no Sistema Único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91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827" y="926234"/>
            <a:ext cx="10515600" cy="622011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Compromissos Ministério da Saúde</a:t>
            </a:r>
            <a:endParaRPr lang="pt-BR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Resultado de imagem para ODS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8246"/>
            <a:ext cx="11818268" cy="15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od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23377"/>
            <a:ext cx="11818268" cy="144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9827" y="3231573"/>
            <a:ext cx="11624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ODS 5.2</a:t>
            </a:r>
            <a:r>
              <a:rPr lang="pt-BR" dirty="0"/>
              <a:t> - Eliminar todas as formas de violência contra todas as mulheres e meninas nas esferas públicas e privadas, incluindo o tráfico e exploração sexual e de outros tipos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5575" y="5611091"/>
            <a:ext cx="11721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ODS 3.1</a:t>
            </a:r>
            <a:r>
              <a:rPr lang="pt-BR" dirty="0"/>
              <a:t> - Reduzir a taxa de mortalidade materna global para menos de 70 mortes por 100.000 nascidos vivos</a:t>
            </a:r>
          </a:p>
        </p:txBody>
      </p:sp>
    </p:spTree>
    <p:extLst>
      <p:ext uri="{BB962C8B-B14F-4D97-AF65-F5344CB8AC3E}">
        <p14:creationId xmlns:p14="http://schemas.microsoft.com/office/powerpoint/2010/main" val="39165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5"/>
          <p:cNvGrpSpPr/>
          <p:nvPr/>
        </p:nvGrpSpPr>
        <p:grpSpPr>
          <a:xfrm>
            <a:off x="3784336" y="1332764"/>
            <a:ext cx="4681641" cy="4580848"/>
            <a:chOff x="3179686" y="1180926"/>
            <a:chExt cx="2788638" cy="2783075"/>
          </a:xfrm>
        </p:grpSpPr>
        <p:sp>
          <p:nvSpPr>
            <p:cNvPr id="111" name="Google Shape;111;p15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CC9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 rot="9000185">
              <a:off x="3183468" y="1182384"/>
              <a:ext cx="2784856" cy="276720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CC99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5400000">
              <a:off x="5379664" y="2278951"/>
              <a:ext cx="585000" cy="585471"/>
              <a:chOff x="1967628" y="812211"/>
              <a:chExt cx="588000" cy="588000"/>
            </a:xfrm>
          </p:grpSpPr>
          <p:sp>
            <p:nvSpPr>
              <p:cNvPr id="116" name="Google Shape;116;p1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CC99F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CC9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 rot="10800000">
              <a:off x="4280710" y="3378530"/>
              <a:ext cx="585000" cy="585471"/>
              <a:chOff x="1967628" y="812211"/>
              <a:chExt cx="588000" cy="588000"/>
            </a:xfrm>
          </p:grpSpPr>
          <p:sp>
            <p:nvSpPr>
              <p:cNvPr id="119" name="Google Shape;119;p1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CC99F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CC9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 rot="-5400000">
              <a:off x="3179922" y="2281479"/>
              <a:ext cx="585000" cy="585471"/>
              <a:chOff x="1967628" y="812211"/>
              <a:chExt cx="588000" cy="588000"/>
            </a:xfrm>
          </p:grpSpPr>
          <p:sp>
            <p:nvSpPr>
              <p:cNvPr id="122" name="Google Shape;122;p1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CC99F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CC9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15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15"/>
            <p:cNvGrpSpPr/>
            <p:nvPr/>
          </p:nvGrpSpPr>
          <p:grpSpPr>
            <a:xfrm>
              <a:off x="4261689" y="1180926"/>
              <a:ext cx="585000" cy="585529"/>
              <a:chOff x="1967628" y="812211"/>
              <a:chExt cx="588000" cy="588000"/>
            </a:xfrm>
          </p:grpSpPr>
          <p:sp>
            <p:nvSpPr>
              <p:cNvPr id="126" name="Google Shape;126;p1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CC99FF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CC99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28;p15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endPara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5"/>
          <p:cNvSpPr txBox="1"/>
          <p:nvPr/>
        </p:nvSpPr>
        <p:spPr>
          <a:xfrm>
            <a:off x="7936108" y="1194163"/>
            <a:ext cx="4107897" cy="171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pt-BR" sz="14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2ª. Etapa Pesquisa </a:t>
            </a: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 Ouvidoria do SUS </a:t>
            </a:r>
            <a:r>
              <a:rPr lang="pt-BR" sz="1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“Acompanhamento dos Serviços de Referência para Atenção Integral às mulheres em situação de violência sexual cadastrados no Sistema de Cadastro Nacional de Estabelecimento de Saúde – SCNES”</a:t>
            </a:r>
            <a:endParaRPr sz="1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15"/>
          <p:cNvGrpSpPr/>
          <p:nvPr/>
        </p:nvGrpSpPr>
        <p:grpSpPr>
          <a:xfrm>
            <a:off x="-3035" y="655227"/>
            <a:ext cx="5186570" cy="1719557"/>
            <a:chOff x="466918" y="2567969"/>
            <a:chExt cx="3890024" cy="1289700"/>
          </a:xfrm>
        </p:grpSpPr>
        <p:sp>
          <p:nvSpPr>
            <p:cNvPr id="131" name="Google Shape;131;p15"/>
            <p:cNvSpPr txBox="1"/>
            <p:nvPr/>
          </p:nvSpPr>
          <p:spPr>
            <a:xfrm>
              <a:off x="466918" y="2567969"/>
              <a:ext cx="3087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i="0" u="none" strike="noStrike" cap="none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Leis e portarias </a:t>
              </a:r>
              <a:r>
                <a:rPr lang="pt-BR" sz="1400" b="0" i="0" u="none" strike="noStrike" cap="none" dirty="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pt-BR" sz="1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critérios, diretrizes e obrigatoriedades para organização dos serviços de referência, o atendimento às pessoas em situação de violência, Justificação e Autorização da Interrupção da Gravidez nos casos aborto previstos em Lei, notificação, valores de procedimentos, habilitação de serviços, integração </a:t>
              </a:r>
              <a:r>
                <a:rPr lang="pt-BR" sz="14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intersetorial</a:t>
              </a:r>
              <a:endParaRPr sz="1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15"/>
            <p:cNvCxnSpPr/>
            <p:nvPr/>
          </p:nvCxnSpPr>
          <p:spPr>
            <a:xfrm flipH="1" flipV="1">
              <a:off x="3385549" y="3155324"/>
              <a:ext cx="971393" cy="11571"/>
            </a:xfrm>
            <a:prstGeom prst="straightConnector1">
              <a:avLst/>
            </a:prstGeom>
            <a:noFill/>
            <a:ln w="9525" cap="flat" cmpd="sng">
              <a:solidFill>
                <a:srgbClr val="AA72D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36" name="Google Shape;136;p15"/>
          <p:cNvSpPr txBox="1"/>
          <p:nvPr/>
        </p:nvSpPr>
        <p:spPr>
          <a:xfrm>
            <a:off x="512703" y="2507127"/>
            <a:ext cx="3451160" cy="171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Apoio </a:t>
            </a:r>
            <a:r>
              <a:rPr lang="pt-BR" sz="1400" b="1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técnico aos </a:t>
            </a: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estados </a:t>
            </a:r>
            <a:r>
              <a:rPr lang="pt-BR" sz="1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para fortalecimento das redes de atenção e enfrentamento às violências, habilitação e organização de serviços de referência para atendimento, coleta de vestígios e interrupção legal da gestação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5"/>
          <p:cNvGrpSpPr/>
          <p:nvPr/>
        </p:nvGrpSpPr>
        <p:grpSpPr>
          <a:xfrm>
            <a:off x="12693" y="3725469"/>
            <a:ext cx="4086653" cy="1719557"/>
            <a:chOff x="-274114" y="1527592"/>
            <a:chExt cx="3065067" cy="1289700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-274114" y="1527592"/>
              <a:ext cx="2900236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base"/>
              <a:r>
                <a:rPr lang="pt-BR" sz="1400" b="1" dirty="0" smtClean="0">
                  <a:solidFill>
                    <a:srgbClr val="7030A0"/>
                  </a:solidFill>
                </a:rPr>
                <a:t>Projeto UFSC </a:t>
              </a:r>
              <a:r>
                <a:rPr lang="pt-BR" sz="1400" dirty="0" smtClean="0">
                  <a:solidFill>
                    <a:schemeClr val="dk1"/>
                  </a:solidFill>
                </a:rPr>
                <a:t>- Ações </a:t>
              </a:r>
              <a:r>
                <a:rPr lang="pt-BR" sz="1400" dirty="0">
                  <a:solidFill>
                    <a:schemeClr val="dk1"/>
                  </a:solidFill>
                </a:rPr>
                <a:t>de abrangência nacional para enfrentamento da violência doméstica: Oferta de curso </a:t>
              </a:r>
              <a:r>
                <a:rPr lang="pt-BR" sz="1400" dirty="0" err="1">
                  <a:solidFill>
                    <a:schemeClr val="dk1"/>
                  </a:solidFill>
                </a:rPr>
                <a:t>EaD</a:t>
              </a:r>
              <a:r>
                <a:rPr lang="pt-BR" sz="1400" dirty="0">
                  <a:solidFill>
                    <a:schemeClr val="dk1"/>
                  </a:solidFill>
                </a:rPr>
                <a:t> ; capacitação de 500  profissionais vinculados à rede de proteção e 300 lideranças comunitárias; Impressão de Guia para profissionais e cartilha para usuárias do SUS</a:t>
              </a:r>
            </a:p>
          </p:txBody>
        </p:sp>
        <p:cxnSp>
          <p:nvCxnSpPr>
            <p:cNvPr id="139" name="Google Shape;139;p15"/>
            <p:cNvCxnSpPr/>
            <p:nvPr/>
          </p:nvCxnSpPr>
          <p:spPr>
            <a:xfrm flipH="1">
              <a:off x="1927213" y="2519353"/>
              <a:ext cx="863740" cy="0"/>
            </a:xfrm>
            <a:prstGeom prst="straightConnector1">
              <a:avLst/>
            </a:prstGeom>
            <a:noFill/>
            <a:ln w="9525" cap="flat" cmpd="sng">
              <a:solidFill>
                <a:srgbClr val="AA72D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40" name="Google Shape;140;p15"/>
          <p:cNvSpPr txBox="1"/>
          <p:nvPr/>
        </p:nvSpPr>
        <p:spPr>
          <a:xfrm>
            <a:off x="4990856" y="2954632"/>
            <a:ext cx="225747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Promover a atenção às mulheres e adolescentes em situação de violência doméstica e sexual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8236755" y="4325020"/>
            <a:ext cx="2177810" cy="110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Elaboração de </a:t>
            </a: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normas técnicas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15"/>
          <p:cNvCxnSpPr/>
          <p:nvPr/>
        </p:nvCxnSpPr>
        <p:spPr>
          <a:xfrm>
            <a:off x="7855718" y="1907606"/>
            <a:ext cx="742267" cy="3027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8539940" y="3493493"/>
            <a:ext cx="1102824" cy="0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44" name="Google Shape;144;p15"/>
          <p:cNvSpPr/>
          <p:nvPr/>
        </p:nvSpPr>
        <p:spPr>
          <a:xfrm>
            <a:off x="9422802" y="2877210"/>
            <a:ext cx="251209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Oferta de cursos </a:t>
            </a:r>
            <a:r>
              <a:rPr lang="pt-BR" sz="1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presenciais e EAD sobre atenção humanizada às mulheres em situação de violência, violência de gênero, implantação de serviços, coleta de vestígios, interrupção da gravidez nos casos previstos em lei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296267" y="5428515"/>
            <a:ext cx="190810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cadastro </a:t>
            </a:r>
            <a:r>
              <a:rPr lang="pt-BR" sz="1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 SAIPS para </a:t>
            </a:r>
            <a:r>
              <a:rPr lang="pt-BR" sz="1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habilitação de coleta de vestígios 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>
            <a:off x="8136275" y="4996142"/>
            <a:ext cx="742267" cy="12275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47" name="Google Shape;147;p15"/>
          <p:cNvCxnSpPr/>
          <p:nvPr/>
        </p:nvCxnSpPr>
        <p:spPr>
          <a:xfrm flipH="1">
            <a:off x="2873376" y="3570072"/>
            <a:ext cx="807395" cy="8792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48" name="Google Shape;148;p15"/>
          <p:cNvSpPr txBox="1"/>
          <p:nvPr/>
        </p:nvSpPr>
        <p:spPr>
          <a:xfrm>
            <a:off x="7936108" y="655226"/>
            <a:ext cx="41078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Ações da CGSMU</a:t>
            </a:r>
            <a:endParaRPr sz="3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5"/>
          <p:cNvCxnSpPr/>
          <p:nvPr/>
        </p:nvCxnSpPr>
        <p:spPr>
          <a:xfrm flipH="1" flipV="1">
            <a:off x="4242266" y="5754864"/>
            <a:ext cx="850479" cy="42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5" name="Retângulo 14"/>
          <p:cNvSpPr/>
          <p:nvPr/>
        </p:nvSpPr>
        <p:spPr>
          <a:xfrm>
            <a:off x="8796578" y="5310207"/>
            <a:ext cx="3337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b="1" dirty="0">
                <a:solidFill>
                  <a:srgbClr val="7030A0"/>
                </a:solidFill>
              </a:rPr>
              <a:t>Articulação interinstitucional/Ministério da Justiça </a:t>
            </a:r>
            <a:r>
              <a:rPr lang="pt-BR" sz="1400" dirty="0">
                <a:solidFill>
                  <a:schemeClr val="dk1"/>
                </a:solidFill>
              </a:rPr>
              <a:t>- ampliação da oferta da coleta de vestígio</a:t>
            </a:r>
          </a:p>
        </p:txBody>
      </p:sp>
      <p:cxnSp>
        <p:nvCxnSpPr>
          <p:cNvPr id="57" name="Google Shape;146;p15"/>
          <p:cNvCxnSpPr/>
          <p:nvPr/>
        </p:nvCxnSpPr>
        <p:spPr>
          <a:xfrm>
            <a:off x="7614608" y="5509165"/>
            <a:ext cx="1077251" cy="0"/>
          </a:xfrm>
          <a:prstGeom prst="straightConnector1">
            <a:avLst/>
          </a:prstGeom>
          <a:noFill/>
          <a:ln w="9525" cap="flat" cmpd="sng">
            <a:solidFill>
              <a:srgbClr val="AA72D4"/>
            </a:solidFill>
            <a:prstDash val="solid"/>
            <a:round/>
            <a:headEnd type="none" w="sm" len="sm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18652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2;p17" descr="https://lh5.googleusercontent.com/PgKWaf5nN62b1Mn39SR1T1j31bVd79LsGrrcgKcfruoC982jGWdN50SwG_V1K7tikCFIpq90s3H56JT2ux23DB_BlUG9U_wU3HgKKG3rs_-JbYyOPcxCVwqHNFizcr6k3Z4DGjRZuD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354" y="135083"/>
            <a:ext cx="9092046" cy="618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/>
          </p:cNvSpPr>
          <p:nvPr>
            <p:ph idx="1"/>
          </p:nvPr>
        </p:nvSpPr>
        <p:spPr>
          <a:xfrm>
            <a:off x="279855" y="1597581"/>
            <a:ext cx="10931936" cy="3678303"/>
          </a:xfrm>
        </p:spPr>
        <p:txBody>
          <a:bodyPr/>
          <a:lstStyle/>
          <a:p>
            <a:pPr algn="just"/>
            <a:r>
              <a:rPr lang="pt-BR" sz="2700" dirty="0" smtClean="0"/>
              <a:t>A data remete à luta pelos direitos das mulheres, melhores condições de vida,  trabalho e igualdade de gênero</a:t>
            </a:r>
          </a:p>
          <a:p>
            <a:pPr algn="just"/>
            <a:r>
              <a:rPr lang="pt-BR" sz="2700" b="1" u="sng" dirty="0" smtClean="0">
                <a:solidFill>
                  <a:srgbClr val="7030A0"/>
                </a:solidFill>
              </a:rPr>
              <a:t>ONU-</a:t>
            </a:r>
            <a:r>
              <a:rPr lang="pt-BR" sz="2700" b="1" dirty="0" smtClean="0">
                <a:solidFill>
                  <a:srgbClr val="7030A0"/>
                </a:solidFill>
              </a:rPr>
              <a:t>  </a:t>
            </a:r>
            <a:r>
              <a:rPr lang="pt-BR" sz="2700" dirty="0" smtClean="0"/>
              <a:t>tema </a:t>
            </a:r>
            <a:r>
              <a:rPr lang="pt-BR" sz="2700" dirty="0"/>
              <a:t>central “Pensemos em igualdade, construção com inteligência e inovação para a mudança</a:t>
            </a:r>
            <a:r>
              <a:rPr lang="pt-BR" sz="2700" dirty="0" smtClean="0"/>
              <a:t>” - foco </a:t>
            </a:r>
            <a:r>
              <a:rPr lang="pt-BR" sz="2700" dirty="0"/>
              <a:t>nas formas inovadoras para a defesa da igualdade de gênero e </a:t>
            </a:r>
            <a:r>
              <a:rPr lang="pt-BR" sz="2700" dirty="0" err="1"/>
              <a:t>empoderamento</a:t>
            </a:r>
            <a:r>
              <a:rPr lang="pt-BR" sz="2700" dirty="0"/>
              <a:t> das mulheres, em especial aquelas relativas aos sistemas de proteção social, acesso aos serviços públicos e infraestrutura sustentável</a:t>
            </a:r>
            <a:r>
              <a:rPr lang="pt-BR" sz="2700" dirty="0" smtClean="0"/>
              <a:t>.</a:t>
            </a:r>
          </a:p>
          <a:p>
            <a:pPr algn="just"/>
            <a:r>
              <a:rPr lang="pt-BR" sz="2700" b="1" u="sng" dirty="0" smtClean="0">
                <a:solidFill>
                  <a:srgbClr val="7030A0"/>
                </a:solidFill>
              </a:rPr>
              <a:t>Ministério da Saúde – </a:t>
            </a:r>
            <a:r>
              <a:rPr lang="pt-BR" sz="2700" dirty="0" smtClean="0"/>
              <a:t>“</a:t>
            </a:r>
            <a:r>
              <a:rPr lang="pt-BR" sz="2700" b="1" dirty="0" smtClean="0"/>
              <a:t>80 </a:t>
            </a:r>
            <a:r>
              <a:rPr lang="pt-BR" sz="2700" b="1" dirty="0"/>
              <a:t>Dias de Ações pela Saúde da </a:t>
            </a:r>
            <a:r>
              <a:rPr lang="pt-BR" sz="2700" b="1" dirty="0" smtClean="0"/>
              <a:t>Mulher” – de 8 </a:t>
            </a:r>
            <a:r>
              <a:rPr lang="pt-BR" sz="2700" b="1" dirty="0"/>
              <a:t>de </a:t>
            </a:r>
            <a:r>
              <a:rPr lang="pt-BR" sz="2700" b="1" dirty="0" smtClean="0"/>
              <a:t>março - Dia </a:t>
            </a:r>
            <a:r>
              <a:rPr lang="pt-BR" sz="2700" b="1" dirty="0"/>
              <a:t>Internacional da </a:t>
            </a:r>
            <a:r>
              <a:rPr lang="pt-BR" sz="2700" b="1" dirty="0" smtClean="0"/>
              <a:t>Mulher</a:t>
            </a:r>
            <a:r>
              <a:rPr lang="pt-BR" sz="2700" dirty="0"/>
              <a:t> </a:t>
            </a:r>
            <a:r>
              <a:rPr lang="pt-BR" sz="2700" dirty="0" smtClean="0"/>
              <a:t>– </a:t>
            </a:r>
            <a:r>
              <a:rPr lang="pt-BR" sz="2700" b="1" dirty="0" smtClean="0"/>
              <a:t>a</a:t>
            </a:r>
            <a:r>
              <a:rPr lang="pt-BR" sz="2700" dirty="0" smtClean="0"/>
              <a:t> </a:t>
            </a:r>
            <a:r>
              <a:rPr lang="pt-BR" sz="2700" b="1" dirty="0" smtClean="0"/>
              <a:t>28 </a:t>
            </a:r>
            <a:r>
              <a:rPr lang="pt-BR" sz="2700" b="1" dirty="0"/>
              <a:t>de maio</a:t>
            </a:r>
            <a:r>
              <a:rPr lang="pt-BR" sz="2700" dirty="0"/>
              <a:t>, </a:t>
            </a:r>
            <a:r>
              <a:rPr lang="pt-BR" sz="2700" b="1" dirty="0"/>
              <a:t>Dia Internacional de Luta pela Saúde da Mulher</a:t>
            </a:r>
            <a:r>
              <a:rPr lang="pt-BR" sz="2700" dirty="0"/>
              <a:t> </a:t>
            </a:r>
            <a:r>
              <a:rPr lang="pt-BR" sz="2700" b="1" dirty="0"/>
              <a:t>e</a:t>
            </a:r>
            <a:r>
              <a:rPr lang="pt-BR" sz="2700" dirty="0"/>
              <a:t> </a:t>
            </a:r>
            <a:r>
              <a:rPr lang="pt-BR" sz="2700" b="1" dirty="0"/>
              <a:t>Dia Nacional de Luta pela Redução da Mortalidade </a:t>
            </a:r>
            <a:r>
              <a:rPr lang="pt-BR" sz="2700" b="1" dirty="0" smtClean="0"/>
              <a:t>Materna</a:t>
            </a:r>
            <a:endParaRPr lang="pt-BR" sz="2700" dirty="0" smtClean="0"/>
          </a:p>
          <a:p>
            <a:pPr algn="just"/>
            <a:endParaRPr lang="pt-BR" sz="2700" dirty="0"/>
          </a:p>
          <a:p>
            <a:pPr algn="just"/>
            <a:endParaRPr lang="pt-BR" sz="2700" dirty="0" smtClean="0"/>
          </a:p>
          <a:p>
            <a:pPr marL="0" indent="0" algn="just">
              <a:buNone/>
            </a:pPr>
            <a:endParaRPr lang="pt-BR" sz="27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81191" y="862445"/>
            <a:ext cx="88121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 smtClean="0">
                <a:solidFill>
                  <a:srgbClr val="7030A0"/>
                </a:solidFill>
              </a:rPr>
              <a:t>8 de Março 2019</a:t>
            </a:r>
            <a:endParaRPr lang="pt-BR" sz="4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128" y="876882"/>
            <a:ext cx="3484418" cy="1582592"/>
          </a:xfrm>
        </p:spPr>
        <p:txBody>
          <a:bodyPr/>
          <a:lstStyle/>
          <a:p>
            <a:r>
              <a:rPr lang="pt-BR" sz="2500" dirty="0"/>
              <a:t>80 dias de mobilização para promoção da saúde com objetivo </a:t>
            </a:r>
            <a:r>
              <a:rPr lang="pt-BR" sz="2500" dirty="0" smtClean="0"/>
              <a:t>de </a:t>
            </a:r>
            <a:r>
              <a:rPr lang="pt-BR" sz="2500" u="sng" dirty="0"/>
              <a:t>divulgar</a:t>
            </a:r>
            <a:r>
              <a:rPr lang="pt-BR" sz="2500" dirty="0"/>
              <a:t> e </a:t>
            </a:r>
            <a:r>
              <a:rPr lang="pt-BR" sz="2500" u="sng" dirty="0"/>
              <a:t>intensificar as ações do SUS nos </a:t>
            </a:r>
            <a:r>
              <a:rPr lang="pt-BR" sz="2500" u="sng" dirty="0" smtClean="0"/>
              <a:t>territórios</a:t>
            </a:r>
          </a:p>
          <a:p>
            <a:r>
              <a:rPr lang="pt-BR" sz="2500" dirty="0"/>
              <a:t>I</a:t>
            </a:r>
            <a:r>
              <a:rPr lang="pt-BR" sz="2500" dirty="0" smtClean="0"/>
              <a:t>niciativas </a:t>
            </a:r>
            <a:r>
              <a:rPr lang="pt-BR" sz="2500" dirty="0"/>
              <a:t>estratégicas em todo país, </a:t>
            </a:r>
            <a:r>
              <a:rPr lang="pt-BR" sz="2500" dirty="0" smtClean="0"/>
              <a:t>com envolvimento de profissionais </a:t>
            </a:r>
            <a:r>
              <a:rPr lang="pt-BR" sz="2500" dirty="0"/>
              <a:t>e gestores de saúde e sociedade </a:t>
            </a:r>
            <a:r>
              <a:rPr lang="pt-BR" sz="2500" dirty="0" smtClean="0"/>
              <a:t>civil</a:t>
            </a:r>
          </a:p>
          <a:p>
            <a:r>
              <a:rPr lang="pt-BR" sz="2500" dirty="0" smtClean="0"/>
              <a:t>Olhar para a mulher em todo seu ciclo de vida.</a:t>
            </a:r>
            <a:endParaRPr lang="pt-BR" sz="2500" dirty="0"/>
          </a:p>
          <a:p>
            <a:pPr marL="0" indent="0">
              <a:buNone/>
            </a:pPr>
            <a:endParaRPr lang="pt-BR" sz="25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0779370"/>
              </p:ext>
            </p:extLst>
          </p:nvPr>
        </p:nvGraphicFramePr>
        <p:xfrm>
          <a:off x="4734098" y="838491"/>
          <a:ext cx="7931727" cy="5145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55" y="904008"/>
            <a:ext cx="10515600" cy="727364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Aplicativo </a:t>
            </a:r>
            <a:r>
              <a:rPr lang="pt-BR" b="1" i="1" dirty="0" smtClean="0">
                <a:solidFill>
                  <a:srgbClr val="7030A0"/>
                </a:solidFill>
              </a:rPr>
              <a:t>Ciclo de Vida</a:t>
            </a:r>
            <a:endParaRPr lang="pt-BR" b="1" i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8656" y="1631372"/>
            <a:ext cx="7020296" cy="4351338"/>
          </a:xfrm>
        </p:spPr>
        <p:txBody>
          <a:bodyPr/>
          <a:lstStyle/>
          <a:p>
            <a:pPr lvl="0"/>
            <a:r>
              <a:rPr lang="pt-BR" sz="2100" dirty="0" smtClean="0"/>
              <a:t>Oferta </a:t>
            </a:r>
            <a:r>
              <a:rPr lang="pt-BR" sz="2100" dirty="0"/>
              <a:t>de orientações gerais para as mulheres sobre cuidados em saúde, direitos, diversidade, alimentação, sexualidade e prevenção. </a:t>
            </a:r>
          </a:p>
          <a:p>
            <a:r>
              <a:rPr lang="pt-BR" sz="2100" dirty="0"/>
              <a:t>O aplicativo também apresenta conteúdos que possibilitam às mulheres a identificação dos ciclos e tipos de violência. Além disso, traz um diferencial para as situações de emergência, por meio de acionamento e envio de localização para sua rede de proteção previamente cadastrada </a:t>
            </a:r>
            <a:endParaRPr lang="pt-BR" sz="2100" dirty="0" smtClean="0"/>
          </a:p>
          <a:p>
            <a:r>
              <a:rPr lang="pt-BR" sz="2100" dirty="0" smtClean="0"/>
              <a:t>O </a:t>
            </a:r>
            <a:r>
              <a:rPr lang="pt-BR" sz="2100" dirty="0"/>
              <a:t>aplicativo traz informações sobre a rede de serviços públicos disponíveis para atender mulheres em situação de violência (serviços de saúde, assistência social, justiça e segurança pública) além de outros conteúdos à saúde das mulheres – cuidados em saúde, prevenção, alimentação saudável, direitos, sexualidade e diversidade.</a:t>
            </a:r>
          </a:p>
          <a:p>
            <a:endParaRPr lang="pt-BR" sz="2100" dirty="0"/>
          </a:p>
        </p:txBody>
      </p:sp>
      <p:pic>
        <p:nvPicPr>
          <p:cNvPr id="2050" name="Picture 2" descr="IMG_33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41" y="0"/>
            <a:ext cx="2109046" cy="374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108c616-c9a2-4209-b2dc-7cecc6c99d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31" y="2535379"/>
            <a:ext cx="2109045" cy="374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G_3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56" y="2749757"/>
            <a:ext cx="1859769" cy="33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G_333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56" y="1"/>
            <a:ext cx="1859769" cy="33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6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764" y="2838832"/>
            <a:ext cx="7620000" cy="322897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1665" y="1093160"/>
            <a:ext cx="1027660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OBRIGADA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/>
            </a:r>
            <a:br>
              <a:rPr kumimoji="0" lang="pt-BR" sz="25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pt-BR" sz="2500" b="1" i="0" u="none" strike="noStrike" kern="0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COORDENAÇÃO-GERAL </a:t>
            </a:r>
            <a:r>
              <a:rPr kumimoji="0" lang="pt-BR" sz="2500" b="1" i="0" u="none" strike="noStrike" kern="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saúde das mulheres/DAPES/SAS/MS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500" b="1" kern="0" cap="all" dirty="0">
              <a:solidFill>
                <a:srgbClr val="7030A0"/>
              </a:solidFill>
              <a:latin typeface="Gill Sans MT" panose="020B0502020104020203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0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saude.mulher@saude.gov.br</a:t>
            </a:r>
            <a:endParaRPr kumimoji="0" lang="pt-BR" sz="25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46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427" y="895062"/>
            <a:ext cx="1051560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PREMISSA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955" y="2002573"/>
            <a:ext cx="7245927" cy="3416320"/>
          </a:xfrm>
          <a:prstGeom prst="rect">
            <a:avLst/>
          </a:prstGeom>
          <a:ln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Todos os serviços de saúde devem atender de forma integral </a:t>
            </a:r>
            <a:r>
              <a:rPr lang="pt-B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todas as </a:t>
            </a: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mulheres em situação de </a:t>
            </a:r>
            <a:r>
              <a:rPr lang="pt-B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violência, em consonância com os princípios do SUS e a Constituição Federal, além de desenvolverem </a:t>
            </a: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ações intersetoriais </a:t>
            </a:r>
            <a:r>
              <a:rPr lang="pt-B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para o </a:t>
            </a: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enfrentamento </a:t>
            </a: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pt-B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pt-BR" sz="4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todas as formas de </a:t>
            </a:r>
            <a:r>
              <a:rPr lang="pt-BR" sz="4000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violência.</a:t>
            </a:r>
          </a:p>
        </p:txBody>
      </p:sp>
      <p:pic>
        <p:nvPicPr>
          <p:cNvPr id="1026" name="Picture 2" descr="http://4.bp.blogspot.com/-op9J8qlFLVA/UmbVPD-qZqI/AAAAAAAAAs8/brxlF1McGc0/s1600/i217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08" y="2002573"/>
            <a:ext cx="3757757" cy="35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8417"/>
            <a:ext cx="10515600" cy="715530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Os contextos da violência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1606" y="1470812"/>
            <a:ext cx="5728854" cy="4351338"/>
          </a:xfrm>
        </p:spPr>
        <p:txBody>
          <a:bodyPr/>
          <a:lstStyle/>
          <a:p>
            <a:pPr algn="just"/>
            <a:r>
              <a:rPr lang="pt-BR" sz="2200" dirty="0" smtClean="0"/>
              <a:t>O Brasil </a:t>
            </a:r>
            <a:r>
              <a:rPr lang="pt-BR" sz="2200" dirty="0"/>
              <a:t>é o </a:t>
            </a:r>
            <a:r>
              <a:rPr lang="pt-BR" sz="2200" b="1" dirty="0">
                <a:solidFill>
                  <a:srgbClr val="7030A0"/>
                </a:solidFill>
              </a:rPr>
              <a:t>quinto país do mundo com maior índice de homicídios de mulheres</a:t>
            </a:r>
            <a:r>
              <a:rPr lang="pt-BR" sz="2200" dirty="0"/>
              <a:t>, ficando atrás somente para </a:t>
            </a:r>
            <a:r>
              <a:rPr lang="pt-BR" sz="2200" b="1" dirty="0"/>
              <a:t>El Salvador, Colômbia, Guatemala </a:t>
            </a:r>
            <a:r>
              <a:rPr lang="pt-BR" sz="2200" dirty="0"/>
              <a:t>(três países latino-americanos) e a Federação Russa. Essas mortes representam 13 homicídios femininos diários (WAISELFISZ, 2015</a:t>
            </a:r>
            <a:r>
              <a:rPr lang="pt-BR" sz="2200" dirty="0" smtClean="0"/>
              <a:t>).</a:t>
            </a:r>
            <a:r>
              <a:rPr lang="pt-BR" sz="2200" dirty="0"/>
              <a:t> </a:t>
            </a:r>
          </a:p>
          <a:p>
            <a:pPr algn="just"/>
            <a:r>
              <a:rPr lang="pt-BR" sz="2200" dirty="0"/>
              <a:t>De acordo com o Atlas da Violência (2018), </a:t>
            </a:r>
            <a:r>
              <a:rPr lang="pt-BR" sz="2200" b="1" dirty="0"/>
              <a:t>em 2016, </a:t>
            </a:r>
            <a:r>
              <a:rPr lang="pt-BR" sz="2200" b="1" dirty="0">
                <a:solidFill>
                  <a:srgbClr val="7030A0"/>
                </a:solidFill>
              </a:rPr>
              <a:t>4.645 mulheres foram assassinadas no país</a:t>
            </a:r>
            <a:r>
              <a:rPr lang="pt-BR" sz="2200" dirty="0"/>
              <a:t>, o que representa uma taxa de </a:t>
            </a:r>
            <a:r>
              <a:rPr lang="pt-BR" sz="2200" b="1" dirty="0"/>
              <a:t>4,5 homicídios para cada 100 mil brasileiras</a:t>
            </a:r>
            <a:r>
              <a:rPr lang="pt-BR" sz="2200" b="1" dirty="0"/>
              <a:t>. </a:t>
            </a:r>
            <a:r>
              <a:rPr lang="pt-BR" sz="2200" dirty="0"/>
              <a:t>Em  10 </a:t>
            </a:r>
            <a:r>
              <a:rPr lang="pt-BR" sz="2200" dirty="0"/>
              <a:t>anos, observa-se um aumento de 15,3</a:t>
            </a:r>
            <a:r>
              <a:rPr lang="pt-BR" sz="2200" dirty="0" smtClean="0"/>
              <a:t>%.</a:t>
            </a:r>
            <a:r>
              <a:rPr lang="pt-BR" sz="2200" dirty="0"/>
              <a:t> 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02" y="1108352"/>
            <a:ext cx="3307773" cy="335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49" y="3607682"/>
            <a:ext cx="2936889" cy="236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8" y="4513353"/>
            <a:ext cx="2744037" cy="145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810492"/>
            <a:ext cx="2182091" cy="2431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7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619" y="853498"/>
            <a:ext cx="6186054" cy="684357"/>
          </a:xfrm>
        </p:spPr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Os contextos da violência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619" y="1579419"/>
            <a:ext cx="6186054" cy="4351338"/>
          </a:xfrm>
        </p:spPr>
        <p:txBody>
          <a:bodyPr/>
          <a:lstStyle/>
          <a:p>
            <a:pPr algn="just"/>
            <a:r>
              <a:rPr lang="pt-BR" sz="2000" dirty="0"/>
              <a:t>Com relação à </a:t>
            </a:r>
            <a:r>
              <a:rPr lang="pt-BR" sz="2000" b="1" dirty="0">
                <a:solidFill>
                  <a:srgbClr val="7030A0"/>
                </a:solidFill>
              </a:rPr>
              <a:t>violência sexual</a:t>
            </a:r>
            <a:r>
              <a:rPr lang="pt-BR" sz="2000" dirty="0"/>
              <a:t>, foram registrados </a:t>
            </a:r>
            <a:r>
              <a:rPr lang="pt-BR" sz="2000" b="1" dirty="0">
                <a:solidFill>
                  <a:srgbClr val="7030A0"/>
                </a:solidFill>
              </a:rPr>
              <a:t>60.018 estupros em 2017</a:t>
            </a:r>
            <a:r>
              <a:rPr lang="pt-BR" sz="2000" b="1" dirty="0"/>
              <a:t>, </a:t>
            </a:r>
            <a:r>
              <a:rPr lang="pt-BR" sz="2000" dirty="0"/>
              <a:t>uma média de </a:t>
            </a:r>
            <a:r>
              <a:rPr lang="pt-BR" sz="2000" b="1" dirty="0">
                <a:solidFill>
                  <a:srgbClr val="7030A0"/>
                </a:solidFill>
              </a:rPr>
              <a:t>seis a cada hora</a:t>
            </a:r>
            <a:r>
              <a:rPr lang="pt-BR" sz="2000" b="1" dirty="0"/>
              <a:t>, </a:t>
            </a:r>
            <a:r>
              <a:rPr lang="pt-BR" sz="2000" b="1" dirty="0">
                <a:solidFill>
                  <a:srgbClr val="7030A0"/>
                </a:solidFill>
              </a:rPr>
              <a:t>um a cada 9 minutos</a:t>
            </a:r>
            <a:r>
              <a:rPr lang="pt-BR" sz="2000" dirty="0">
                <a:solidFill>
                  <a:srgbClr val="7030A0"/>
                </a:solidFill>
              </a:rPr>
              <a:t> </a:t>
            </a:r>
            <a:r>
              <a:rPr lang="pt-BR" sz="2000" dirty="0"/>
              <a:t>(ANUÁRIO DE SEGURANÇA PÚBLICA, 2018). Apesar do alto número de casos registrados, é preciso destacar que a maioria das mulheres que sofre violência sexual não registra denúncia na polícia</a:t>
            </a:r>
            <a:r>
              <a:rPr lang="pt-BR" sz="2000" dirty="0" smtClean="0"/>
              <a:t>.</a:t>
            </a:r>
            <a:endParaRPr lang="pt-BR" sz="2000" dirty="0"/>
          </a:p>
          <a:p>
            <a:r>
              <a:rPr lang="pt-BR" sz="2000" dirty="0"/>
              <a:t>As </a:t>
            </a:r>
            <a:r>
              <a:rPr lang="pt-BR" sz="2000" b="1" dirty="0">
                <a:solidFill>
                  <a:srgbClr val="7030A0"/>
                </a:solidFill>
              </a:rPr>
              <a:t>mulheres negras </a:t>
            </a:r>
            <a:r>
              <a:rPr lang="pt-BR" sz="2000" dirty="0"/>
              <a:t>são as maiores vítimas na violação dos direitos humanos, dentre eles, a violência. Das notificações de violência doméstica contra mulheres, </a:t>
            </a:r>
            <a:r>
              <a:rPr lang="pt-BR" sz="2000" b="1" dirty="0">
                <a:solidFill>
                  <a:srgbClr val="7030A0"/>
                </a:solidFill>
              </a:rPr>
              <a:t>58,9%</a:t>
            </a:r>
            <a:r>
              <a:rPr lang="pt-BR" sz="2000" dirty="0"/>
              <a:t> referem-se a negras, segundo registros do Ligue 180 – Central de Atendimento à Mulher, em 2015. Elas também são as mais </a:t>
            </a:r>
            <a:r>
              <a:rPr lang="pt-BR" sz="2000" dirty="0" err="1"/>
              <a:t>vitimizadas</a:t>
            </a:r>
            <a:r>
              <a:rPr lang="pt-BR" sz="2000" dirty="0"/>
              <a:t> pela </a:t>
            </a:r>
            <a:r>
              <a:rPr lang="pt-BR" sz="2000" b="1" dirty="0">
                <a:solidFill>
                  <a:srgbClr val="7030A0"/>
                </a:solidFill>
              </a:rPr>
              <a:t>mortalidade materna (53,6%)</a:t>
            </a:r>
            <a:r>
              <a:rPr lang="pt-BR" sz="2000" b="1" dirty="0"/>
              <a:t>.</a:t>
            </a:r>
            <a:r>
              <a:rPr lang="pt-BR" sz="2000" dirty="0"/>
              <a:t> </a:t>
            </a:r>
          </a:p>
          <a:p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28" y="853498"/>
            <a:ext cx="2210604" cy="179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87" y="1195676"/>
            <a:ext cx="3126356" cy="2057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64" y="2698193"/>
            <a:ext cx="2807970" cy="157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19" y="3954665"/>
            <a:ext cx="1828697" cy="206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07" y="4128272"/>
            <a:ext cx="2746233" cy="1803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37" y="1032472"/>
            <a:ext cx="11267209" cy="1325563"/>
          </a:xfrm>
        </p:spPr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Casos notificados de Violência – Brasil - SINAN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982970"/>
              </p:ext>
            </p:extLst>
          </p:nvPr>
        </p:nvGraphicFramePr>
        <p:xfrm>
          <a:off x="633843" y="2358034"/>
          <a:ext cx="10686976" cy="289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345"/>
                <a:gridCol w="1256076"/>
                <a:gridCol w="1526711"/>
                <a:gridCol w="1526711"/>
                <a:gridCol w="1526711"/>
                <a:gridCol w="1526711"/>
                <a:gridCol w="1526711"/>
              </a:tblGrid>
              <a:tr h="963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Sexo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FEMININO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14.127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14.183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15.682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18.099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19.568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7030A0"/>
                          </a:solidFill>
                          <a:effectLst/>
                        </a:rPr>
                        <a:t>81.659</a:t>
                      </a:r>
                      <a:endParaRPr lang="pt-BR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3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MASCULINO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1.959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1.906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2.187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2.338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2.701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11.091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5216" y="5363530"/>
            <a:ext cx="464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FONTE: SINAN, 2018.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9012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782" y="863890"/>
            <a:ext cx="10515600" cy="653184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Ligue 180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918" y="1638413"/>
            <a:ext cx="5822373" cy="4351338"/>
          </a:xfrm>
        </p:spPr>
        <p:txBody>
          <a:bodyPr/>
          <a:lstStyle/>
          <a:p>
            <a:pPr algn="just"/>
            <a:r>
              <a:rPr lang="pt-BR" sz="1500" dirty="0" smtClean="0"/>
              <a:t>De 2005 a 2015, </a:t>
            </a:r>
            <a:r>
              <a:rPr lang="pt-BR" sz="1500" dirty="0"/>
              <a:t>a Central de Atendimento à Mulher – Ligue 180 </a:t>
            </a:r>
            <a:r>
              <a:rPr lang="pt-BR" sz="1500" dirty="0" smtClean="0"/>
              <a:t>- realizou </a:t>
            </a:r>
            <a:r>
              <a:rPr lang="pt-BR" sz="1500" dirty="0"/>
              <a:t>quase </a:t>
            </a:r>
            <a:r>
              <a:rPr lang="pt-BR" sz="1500" b="1" dirty="0">
                <a:solidFill>
                  <a:srgbClr val="7030A0"/>
                </a:solidFill>
              </a:rPr>
              <a:t>5 milhões de </a:t>
            </a:r>
            <a:r>
              <a:rPr lang="pt-BR" sz="1500" b="1" dirty="0" smtClean="0">
                <a:solidFill>
                  <a:srgbClr val="7030A0"/>
                </a:solidFill>
              </a:rPr>
              <a:t>atendimentos.</a:t>
            </a:r>
            <a:endParaRPr lang="pt-BR" sz="1500" b="1" dirty="0">
              <a:solidFill>
                <a:srgbClr val="7030A0"/>
              </a:solidFill>
            </a:endParaRPr>
          </a:p>
          <a:p>
            <a:pPr algn="just"/>
            <a:r>
              <a:rPr lang="pt-BR" sz="1500" dirty="0"/>
              <a:t>A maior demanda </a:t>
            </a:r>
            <a:r>
              <a:rPr lang="pt-BR" sz="1500" dirty="0" smtClean="0"/>
              <a:t>- pedido </a:t>
            </a:r>
            <a:r>
              <a:rPr lang="pt-BR" sz="1500" dirty="0"/>
              <a:t>de </a:t>
            </a:r>
            <a:r>
              <a:rPr lang="pt-BR" sz="1500" b="1" dirty="0">
                <a:solidFill>
                  <a:srgbClr val="7030A0"/>
                </a:solidFill>
              </a:rPr>
              <a:t>informações</a:t>
            </a:r>
            <a:r>
              <a:rPr lang="pt-BR" sz="1500" dirty="0"/>
              <a:t>, seguido do </a:t>
            </a:r>
            <a:r>
              <a:rPr lang="pt-BR" sz="1500" b="1" dirty="0">
                <a:solidFill>
                  <a:srgbClr val="7030A0"/>
                </a:solidFill>
              </a:rPr>
              <a:t>encaminhamento para serviços da rede </a:t>
            </a:r>
            <a:r>
              <a:rPr lang="pt-BR" sz="1500" dirty="0"/>
              <a:t>de Enfrentamento à Violência contra as Mulheres e de </a:t>
            </a:r>
            <a:r>
              <a:rPr lang="pt-BR" sz="1500" b="1" dirty="0">
                <a:solidFill>
                  <a:srgbClr val="7030A0"/>
                </a:solidFill>
              </a:rPr>
              <a:t>relatos de violência</a:t>
            </a:r>
            <a:r>
              <a:rPr lang="pt-BR" sz="1500" dirty="0" smtClean="0"/>
              <a:t>.</a:t>
            </a:r>
          </a:p>
          <a:p>
            <a:pPr algn="just"/>
            <a:r>
              <a:rPr lang="pt-BR" sz="1500" dirty="0"/>
              <a:t>No Balanço de 10 anos do Ligue 180, a análise dos relatos de violência aponta que em </a:t>
            </a:r>
            <a:r>
              <a:rPr lang="pt-BR" sz="1500" b="1" dirty="0"/>
              <a:t>67,36% dos casos </a:t>
            </a:r>
            <a:r>
              <a:rPr lang="pt-BR" sz="1500" dirty="0"/>
              <a:t>as violências foram </a:t>
            </a:r>
            <a:r>
              <a:rPr lang="pt-BR" sz="1500" b="1" dirty="0">
                <a:solidFill>
                  <a:srgbClr val="7030A0"/>
                </a:solidFill>
              </a:rPr>
              <a:t>cometidas por homens</a:t>
            </a:r>
            <a:r>
              <a:rPr lang="pt-BR" sz="1500" dirty="0"/>
              <a:t> com quem as vítimas têm ou tiveram algum </a:t>
            </a:r>
            <a:r>
              <a:rPr lang="pt-BR" sz="1500" b="1" dirty="0">
                <a:solidFill>
                  <a:srgbClr val="7030A0"/>
                </a:solidFill>
              </a:rPr>
              <a:t>vínculo afetivo</a:t>
            </a:r>
            <a:r>
              <a:rPr lang="pt-BR" sz="1500" dirty="0"/>
              <a:t>: companheiros, cônjuges, namorados ou amantes. Cerca de 27% dos relatos de violência foram cometidos por familiares, amigos, vizinhos ou conhecidos.</a:t>
            </a:r>
          </a:p>
          <a:p>
            <a:pPr algn="just"/>
            <a:r>
              <a:rPr lang="pt-BR" sz="1500" dirty="0"/>
              <a:t>Quanto à </a:t>
            </a:r>
            <a:r>
              <a:rPr lang="pt-BR" sz="1500" b="1" dirty="0">
                <a:solidFill>
                  <a:srgbClr val="7030A0"/>
                </a:solidFill>
              </a:rPr>
              <a:t>frequência da violência</a:t>
            </a:r>
            <a:r>
              <a:rPr lang="pt-BR" sz="1500" dirty="0"/>
              <a:t>, a análise dos relatos apontou que em </a:t>
            </a:r>
            <a:r>
              <a:rPr lang="pt-BR" sz="1500" b="1" dirty="0">
                <a:solidFill>
                  <a:srgbClr val="7030A0"/>
                </a:solidFill>
              </a:rPr>
              <a:t>38,72%</a:t>
            </a:r>
            <a:r>
              <a:rPr lang="pt-BR" sz="1500" dirty="0"/>
              <a:t> dos casos ela ocorre </a:t>
            </a:r>
            <a:r>
              <a:rPr lang="pt-BR" sz="1500" b="1" dirty="0">
                <a:solidFill>
                  <a:srgbClr val="7030A0"/>
                </a:solidFill>
              </a:rPr>
              <a:t>diariamente</a:t>
            </a:r>
            <a:r>
              <a:rPr lang="pt-BR" sz="1500" dirty="0"/>
              <a:t> e em </a:t>
            </a:r>
            <a:r>
              <a:rPr lang="pt-BR" sz="1500" b="1" dirty="0">
                <a:solidFill>
                  <a:srgbClr val="7030A0"/>
                </a:solidFill>
              </a:rPr>
              <a:t>33,86%</a:t>
            </a:r>
            <a:r>
              <a:rPr lang="pt-BR" sz="1500" dirty="0"/>
              <a:t> a frequência é </a:t>
            </a:r>
            <a:r>
              <a:rPr lang="pt-BR" sz="1500" b="1" dirty="0">
                <a:solidFill>
                  <a:srgbClr val="7030A0"/>
                </a:solidFill>
              </a:rPr>
              <a:t>semanal</a:t>
            </a:r>
            <a:r>
              <a:rPr lang="pt-BR" sz="1500" dirty="0"/>
              <a:t>.</a:t>
            </a:r>
          </a:p>
          <a:p>
            <a:pPr algn="just"/>
            <a:r>
              <a:rPr lang="pt-BR" sz="1500" dirty="0"/>
              <a:t>A análise dos dados aponta também que 77,83% das vítimas possuem filhos (as) e </a:t>
            </a:r>
            <a:r>
              <a:rPr lang="pt-BR" sz="1500" b="1" dirty="0">
                <a:solidFill>
                  <a:srgbClr val="7030A0"/>
                </a:solidFill>
              </a:rPr>
              <a:t>que mais de 80% desses filhos (as) presenciaram ou sofreram a violência</a:t>
            </a:r>
            <a:r>
              <a:rPr lang="pt-BR" sz="1500" dirty="0"/>
              <a:t>.</a:t>
            </a:r>
          </a:p>
          <a:p>
            <a:pPr algn="just"/>
            <a:endParaRPr lang="pt-BR" sz="1500" dirty="0"/>
          </a:p>
          <a:p>
            <a:endParaRPr lang="pt-BR" sz="1500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2" y="2074610"/>
            <a:ext cx="5714999" cy="363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6483927" y="863890"/>
            <a:ext cx="5476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Ligue 180 - Tipos de Violências Relatadas (2006 a 2015)</a:t>
            </a:r>
            <a:br>
              <a:rPr lang="pt-BR" b="1" dirty="0"/>
            </a:br>
            <a:r>
              <a:rPr lang="pt-BR" b="1" dirty="0" smtClean="0">
                <a:solidFill>
                  <a:srgbClr val="7030A0"/>
                </a:solidFill>
              </a:rPr>
              <a:t>A </a:t>
            </a:r>
            <a:r>
              <a:rPr lang="pt-BR" b="1" dirty="0">
                <a:solidFill>
                  <a:srgbClr val="7030A0"/>
                </a:solidFill>
              </a:rPr>
              <a:t>violência física representa mais da metade dos relatos de violência (56,72%), seguida da violência psicológica (27,14%).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685915" y="5807386"/>
            <a:ext cx="46736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i="1" dirty="0"/>
              <a:t>Fonte: Central de Atendimento à Mulher – Ligue 180/SPM</a:t>
            </a:r>
          </a:p>
        </p:txBody>
      </p:sp>
    </p:spTree>
    <p:extLst>
      <p:ext uri="{BB962C8B-B14F-4D97-AF65-F5344CB8AC3E}">
        <p14:creationId xmlns:p14="http://schemas.microsoft.com/office/powerpoint/2010/main" val="10469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940" y="896966"/>
            <a:ext cx="11029616" cy="1013800"/>
          </a:xfrm>
        </p:spPr>
        <p:txBody>
          <a:bodyPr/>
          <a:lstStyle/>
          <a:p>
            <a:r>
              <a:rPr lang="pt-BR" b="1" dirty="0" smtClean="0">
                <a:solidFill>
                  <a:srgbClr val="7030A0"/>
                </a:solidFill>
              </a:rPr>
              <a:t>Atlas da violência - feminicídio</a:t>
            </a: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940" y="1953383"/>
            <a:ext cx="11029615" cy="3678303"/>
          </a:xfrm>
        </p:spPr>
        <p:txBody>
          <a:bodyPr/>
          <a:lstStyle/>
          <a:p>
            <a:r>
              <a:rPr lang="pt-BR" dirty="0"/>
              <a:t>Em 2016, </a:t>
            </a:r>
            <a:r>
              <a:rPr lang="pt-BR" dirty="0" smtClean="0"/>
              <a:t> 4.645 </a:t>
            </a:r>
            <a:r>
              <a:rPr lang="pt-BR" dirty="0"/>
              <a:t>mulheres foram assassinadas no país, o que representa uma </a:t>
            </a:r>
            <a:r>
              <a:rPr lang="pt-BR" b="1" dirty="0">
                <a:solidFill>
                  <a:srgbClr val="7030A0"/>
                </a:solidFill>
              </a:rPr>
              <a:t>taxa de 4,5 homicídios para cada 100 mil brasileiras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dez anos, observa-se </a:t>
            </a:r>
            <a:r>
              <a:rPr lang="pt-BR" dirty="0" smtClean="0"/>
              <a:t>uma </a:t>
            </a:r>
            <a:r>
              <a:rPr lang="pt-BR" b="1" dirty="0" smtClean="0">
                <a:solidFill>
                  <a:srgbClr val="7030A0"/>
                </a:solidFill>
              </a:rPr>
              <a:t>variação </a:t>
            </a:r>
            <a:r>
              <a:rPr lang="pt-BR" b="1" dirty="0">
                <a:solidFill>
                  <a:srgbClr val="7030A0"/>
                </a:solidFill>
              </a:rPr>
              <a:t>de </a:t>
            </a:r>
            <a:r>
              <a:rPr lang="pt-BR" b="1" dirty="0" smtClean="0">
                <a:solidFill>
                  <a:srgbClr val="7030A0"/>
                </a:solidFill>
              </a:rPr>
              <a:t>15,3%</a:t>
            </a:r>
            <a:r>
              <a:rPr lang="pt-BR" b="1" dirty="0" smtClean="0"/>
              <a:t>.</a:t>
            </a:r>
            <a:r>
              <a:rPr lang="pt-BR" dirty="0" smtClean="0">
                <a:solidFill>
                  <a:srgbClr val="7030A0"/>
                </a:solidFill>
              </a:rPr>
              <a:t> </a:t>
            </a:r>
            <a:endParaRPr lang="pt-B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63790"/>
              </p:ext>
            </p:extLst>
          </p:nvPr>
        </p:nvGraphicFramePr>
        <p:xfrm>
          <a:off x="429353" y="3439391"/>
          <a:ext cx="11395498" cy="190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01"/>
                <a:gridCol w="699628"/>
                <a:gridCol w="813964"/>
                <a:gridCol w="813964"/>
                <a:gridCol w="813964"/>
                <a:gridCol w="813964"/>
                <a:gridCol w="813964"/>
                <a:gridCol w="813964"/>
                <a:gridCol w="813964"/>
                <a:gridCol w="813964"/>
                <a:gridCol w="813964"/>
                <a:gridCol w="710481"/>
                <a:gridCol w="917448"/>
                <a:gridCol w="813964"/>
              </a:tblGrid>
              <a:tr h="559726">
                <a:tc gridSpan="1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</a:t>
                      </a:r>
                      <a:r>
                        <a:rPr lang="pt-BR" baseline="0" dirty="0" smtClean="0"/>
                        <a:t> DE HOMICÍDIOS DE MULHERES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%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82083">
                <a:tc rowSpan="2">
                  <a:txBody>
                    <a:bodyPr/>
                    <a:lstStyle/>
                    <a:p>
                      <a:pPr algn="ctr"/>
                      <a:endParaRPr lang="pt-BR" sz="1400" dirty="0" smtClean="0"/>
                    </a:p>
                    <a:p>
                      <a:pPr algn="ctr"/>
                      <a:r>
                        <a:rPr lang="pt-BR" sz="1400" b="1" dirty="0" smtClean="0"/>
                        <a:t>BRASIL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2006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2007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2008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2009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2010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2011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2012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2013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2014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2015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2016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2006 a</a:t>
                      </a:r>
                      <a:r>
                        <a:rPr lang="pt-BR" sz="1400" b="1" baseline="0" dirty="0" smtClean="0"/>
                        <a:t> </a:t>
                      </a:r>
                      <a:r>
                        <a:rPr lang="pt-BR" sz="1400" b="1" dirty="0" smtClean="0"/>
                        <a:t>2016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2015 </a:t>
                      </a:r>
                      <a:r>
                        <a:rPr lang="pt-BR" sz="1400" b="1" baseline="0" dirty="0" smtClean="0"/>
                        <a:t> a </a:t>
                      </a:r>
                      <a:r>
                        <a:rPr lang="pt-BR" sz="1400" b="1" dirty="0" smtClean="0"/>
                        <a:t>2016</a:t>
                      </a:r>
                      <a:endParaRPr lang="pt-BR" sz="1400" b="1" dirty="0"/>
                    </a:p>
                  </a:txBody>
                  <a:tcPr/>
                </a:tc>
              </a:tr>
              <a:tr h="55972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4030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3778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4029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4265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4477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4521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4729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4769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4836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4621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4645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15,3%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7030A0"/>
                          </a:solidFill>
                        </a:rPr>
                        <a:t>0,5%</a:t>
                      </a:r>
                      <a:endParaRPr lang="pt-BR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29353" y="5695952"/>
            <a:ext cx="11114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i="1" dirty="0"/>
              <a:t>FONTE:  IPEA; Fórum Brasileiro de Segurança Pública. Atlas da Violência. 2018.</a:t>
            </a:r>
          </a:p>
        </p:txBody>
      </p:sp>
    </p:spTree>
    <p:extLst>
      <p:ext uri="{BB962C8B-B14F-4D97-AF65-F5344CB8AC3E}">
        <p14:creationId xmlns:p14="http://schemas.microsoft.com/office/powerpoint/2010/main" val="3217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990" y="847382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Atlas da violência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368" y="1458192"/>
            <a:ext cx="5561231" cy="4163291"/>
          </a:xfrm>
        </p:spPr>
        <p:txBody>
          <a:bodyPr/>
          <a:lstStyle/>
          <a:p>
            <a:pPr algn="just"/>
            <a:r>
              <a:rPr lang="pt-BR" sz="2500" dirty="0"/>
              <a:t>Considerando os mesmos dados de 2016, desagregando a população feminina por raça/cor, a taxa de </a:t>
            </a:r>
            <a:r>
              <a:rPr lang="pt-BR" sz="2500" b="1" dirty="0">
                <a:solidFill>
                  <a:srgbClr val="7030A0"/>
                </a:solidFill>
              </a:rPr>
              <a:t>homicídios</a:t>
            </a:r>
            <a:r>
              <a:rPr lang="pt-BR" sz="2500" dirty="0"/>
              <a:t> é </a:t>
            </a:r>
            <a:r>
              <a:rPr lang="pt-BR" sz="2500" b="1" dirty="0">
                <a:solidFill>
                  <a:srgbClr val="7030A0"/>
                </a:solidFill>
              </a:rPr>
              <a:t>maior</a:t>
            </a:r>
            <a:r>
              <a:rPr lang="pt-BR" sz="2500" dirty="0"/>
              <a:t> entre as </a:t>
            </a:r>
            <a:r>
              <a:rPr lang="pt-BR" sz="2500" b="1" dirty="0">
                <a:solidFill>
                  <a:srgbClr val="7030A0"/>
                </a:solidFill>
              </a:rPr>
              <a:t>mulheres negras </a:t>
            </a:r>
            <a:r>
              <a:rPr lang="pt-BR" sz="2500" dirty="0"/>
              <a:t>(5,3) que entre as não negras (3,1) – a </a:t>
            </a:r>
            <a:r>
              <a:rPr lang="pt-BR" sz="2500" b="1" dirty="0">
                <a:solidFill>
                  <a:srgbClr val="7030A0"/>
                </a:solidFill>
              </a:rPr>
              <a:t>diferença é de 71%. </a:t>
            </a:r>
            <a:endParaRPr lang="pt-BR" sz="2500" b="1" dirty="0" smtClean="0">
              <a:solidFill>
                <a:srgbClr val="7030A0"/>
              </a:solidFill>
            </a:endParaRPr>
          </a:p>
          <a:p>
            <a:pPr algn="just"/>
            <a:r>
              <a:rPr lang="pt-BR" sz="2500" dirty="0" smtClean="0"/>
              <a:t>Considerando </a:t>
            </a:r>
            <a:r>
              <a:rPr lang="pt-BR" sz="2500" dirty="0"/>
              <a:t>os 10 anos da série, </a:t>
            </a:r>
            <a:r>
              <a:rPr lang="pt-BR" sz="2500" b="1" dirty="0">
                <a:solidFill>
                  <a:srgbClr val="7030A0"/>
                </a:solidFill>
              </a:rPr>
              <a:t>a taxa de homicídios das mulheres negras aumentou 15,4%</a:t>
            </a:r>
            <a:r>
              <a:rPr lang="pt-BR" sz="2500" dirty="0"/>
              <a:t>, enquanto a taxa das mulheres não negras diminuiu 8%.</a:t>
            </a:r>
          </a:p>
          <a:p>
            <a:endParaRPr lang="pt-BR" sz="25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950" y="1694914"/>
            <a:ext cx="5626722" cy="334467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82368" y="5680415"/>
            <a:ext cx="556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/>
              <a:t>FONTE: IBGE - PNAD Contínua - Características de domicílios e </a:t>
            </a:r>
            <a:r>
              <a:rPr lang="pt-BR" sz="1200" i="1" dirty="0" smtClean="0"/>
              <a:t>moradores, 2017.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22340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895062"/>
            <a:ext cx="11585864" cy="715530"/>
          </a:xfrm>
        </p:spPr>
        <p:txBody>
          <a:bodyPr/>
          <a:lstStyle/>
          <a:p>
            <a:r>
              <a:rPr lang="pt-BR" sz="3600" b="1" dirty="0">
                <a:solidFill>
                  <a:srgbClr val="7030A0"/>
                </a:solidFill>
              </a:rPr>
              <a:t>Consequências </a:t>
            </a:r>
            <a:r>
              <a:rPr lang="pt-BR" sz="3600" b="1" dirty="0" smtClean="0">
                <a:solidFill>
                  <a:srgbClr val="7030A0"/>
                </a:solidFill>
              </a:rPr>
              <a:t>da violência para </a:t>
            </a:r>
            <a:r>
              <a:rPr lang="pt-BR" sz="3600" b="1" dirty="0">
                <a:solidFill>
                  <a:srgbClr val="7030A0"/>
                </a:solidFill>
              </a:rPr>
              <a:t>a saúde </a:t>
            </a:r>
            <a:r>
              <a:rPr lang="pt-BR" sz="3600" b="1" dirty="0" smtClean="0">
                <a:solidFill>
                  <a:srgbClr val="7030A0"/>
                </a:solidFill>
              </a:rPr>
              <a:t>- OPAS</a:t>
            </a:r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345" y="1451552"/>
            <a:ext cx="11069782" cy="4440093"/>
          </a:xfrm>
        </p:spPr>
        <p:txBody>
          <a:bodyPr/>
          <a:lstStyle/>
          <a:p>
            <a:pPr algn="just"/>
            <a:r>
              <a:rPr lang="pt-BR" sz="2200" dirty="0" smtClean="0"/>
              <a:t>Problemas </a:t>
            </a:r>
            <a:r>
              <a:rPr lang="pt-BR" sz="2200" dirty="0"/>
              <a:t>para a saúde física, mental, sexual e reprodutiva a curto e a longo prazo para sobreviventes e seus </a:t>
            </a:r>
            <a:r>
              <a:rPr lang="pt-BR" sz="2200" dirty="0" smtClean="0"/>
              <a:t>filhos;</a:t>
            </a:r>
          </a:p>
          <a:p>
            <a:pPr algn="just"/>
            <a:r>
              <a:rPr lang="pt-BR" sz="2200" dirty="0" smtClean="0"/>
              <a:t>Altos </a:t>
            </a:r>
            <a:r>
              <a:rPr lang="pt-BR" sz="2200" dirty="0"/>
              <a:t>custos sociais e </a:t>
            </a:r>
            <a:r>
              <a:rPr lang="pt-BR" sz="2200" dirty="0" smtClean="0"/>
              <a:t>econômicos; </a:t>
            </a:r>
            <a:r>
              <a:rPr lang="pt-BR" sz="2200" dirty="0"/>
              <a:t> </a:t>
            </a:r>
          </a:p>
          <a:p>
            <a:pPr algn="just"/>
            <a:r>
              <a:rPr lang="pt-BR" sz="2200" dirty="0" smtClean="0"/>
              <a:t>Homicídio e/ou suicídio;</a:t>
            </a:r>
            <a:endParaRPr lang="pt-BR" sz="2200" dirty="0"/>
          </a:p>
          <a:p>
            <a:pPr algn="just"/>
            <a:r>
              <a:rPr lang="pt-BR" sz="2200" dirty="0" smtClean="0"/>
              <a:t>Gestações </a:t>
            </a:r>
            <a:r>
              <a:rPr lang="pt-BR" sz="2200" dirty="0"/>
              <a:t>indesejadas, abortos induzidos, problemas ginecológicos e infecções sexualmente transmissíveis, incluindo o </a:t>
            </a:r>
            <a:r>
              <a:rPr lang="pt-BR" sz="2200" dirty="0" smtClean="0"/>
              <a:t>HIV</a:t>
            </a:r>
            <a:r>
              <a:rPr lang="pt-BR" sz="2200" dirty="0"/>
              <a:t>;</a:t>
            </a:r>
            <a:endParaRPr lang="pt-BR" sz="2200" dirty="0" smtClean="0"/>
          </a:p>
          <a:p>
            <a:pPr algn="just"/>
            <a:r>
              <a:rPr lang="pt-BR" sz="2200" dirty="0" smtClean="0"/>
              <a:t>Depressão</a:t>
            </a:r>
            <a:r>
              <a:rPr lang="pt-BR" sz="2200" dirty="0"/>
              <a:t>, estresse pós-traumático e outros transtornos de ansiedade, dificuldades de sono, transtornos alimentares e tentativas de </a:t>
            </a:r>
            <a:r>
              <a:rPr lang="pt-BR" sz="2200" dirty="0" smtClean="0"/>
              <a:t>suicídio; </a:t>
            </a:r>
          </a:p>
          <a:p>
            <a:pPr algn="just"/>
            <a:r>
              <a:rPr lang="pt-BR" sz="2200" dirty="0" smtClean="0"/>
              <a:t>Dores </a:t>
            </a:r>
            <a:r>
              <a:rPr lang="pt-BR" sz="2200" dirty="0"/>
              <a:t>de cabeça, dor nas costas, dor abdominal, fibromialgia, distúrbios gastrointestinais, mobilidade limitada e problemas de saúde em </a:t>
            </a:r>
            <a:r>
              <a:rPr lang="pt-BR" sz="2200" dirty="0" smtClean="0"/>
              <a:t>geral;</a:t>
            </a:r>
            <a:endParaRPr lang="pt-BR" sz="2200" dirty="0"/>
          </a:p>
          <a:p>
            <a:pPr algn="just"/>
            <a:r>
              <a:rPr lang="pt-BR" sz="2200" dirty="0" smtClean="0"/>
              <a:t>Pode </a:t>
            </a:r>
            <a:r>
              <a:rPr lang="pt-BR" sz="2200" dirty="0"/>
              <a:t>levar a um aumento no tabagismo, consumo de drogas e álcool e comportamentos sexuais de risco na vida adulta. </a:t>
            </a:r>
          </a:p>
          <a:p>
            <a:endParaRPr lang="pt-BR" sz="17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55222" y="5753145"/>
            <a:ext cx="962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/>
              <a:t>FONTE: </a:t>
            </a:r>
            <a:r>
              <a:rPr lang="pt-BR" sz="1200" i="1" dirty="0"/>
              <a:t>Folha </a:t>
            </a:r>
            <a:r>
              <a:rPr lang="pt-BR" sz="1200" i="1" dirty="0" smtClean="0"/>
              <a:t>informativa: </a:t>
            </a:r>
            <a:r>
              <a:rPr lang="pt-BR" sz="1200" i="1" dirty="0"/>
              <a:t>Violência contra as mulheres – </a:t>
            </a:r>
            <a:r>
              <a:rPr lang="pt-BR" sz="1200" i="1" dirty="0" smtClean="0"/>
              <a:t>OPAS, </a:t>
            </a:r>
            <a:r>
              <a:rPr lang="pt-BR" sz="1200" i="1" dirty="0" err="1" smtClean="0"/>
              <a:t>nov</a:t>
            </a:r>
            <a:r>
              <a:rPr lang="pt-BR" sz="1200" i="1" dirty="0" smtClean="0"/>
              <a:t>/2017</a:t>
            </a:r>
            <a:endParaRPr lang="pt-BR" sz="1200" i="1" dirty="0"/>
          </a:p>
        </p:txBody>
      </p:sp>
    </p:spTree>
    <p:extLst>
      <p:ext uri="{BB962C8B-B14F-4D97-AF65-F5344CB8AC3E}">
        <p14:creationId xmlns:p14="http://schemas.microsoft.com/office/powerpoint/2010/main" val="1722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1526</Words>
  <Application>Microsoft Office PowerPoint</Application>
  <PresentationFormat>Personalizar</PresentationFormat>
  <Paragraphs>147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PREMISSA</vt:lpstr>
      <vt:lpstr>Os contextos da violência</vt:lpstr>
      <vt:lpstr>Os contextos da violência</vt:lpstr>
      <vt:lpstr>Casos notificados de Violência – Brasil - SINAN</vt:lpstr>
      <vt:lpstr>Ligue 180</vt:lpstr>
      <vt:lpstr>Atlas da violência - feminicídio</vt:lpstr>
      <vt:lpstr>Atlas da violência </vt:lpstr>
      <vt:lpstr>Consequências da violência para a saúde - OPAS</vt:lpstr>
      <vt:lpstr>Consequências da violência para a saúde - OPAS</vt:lpstr>
      <vt:lpstr>Compromissos Ministério da Saúde</vt:lpstr>
      <vt:lpstr>Compromissos Ministério da Saúde</vt:lpstr>
      <vt:lpstr>Apresentação do PowerPoint</vt:lpstr>
      <vt:lpstr>Apresentação do PowerPoint</vt:lpstr>
      <vt:lpstr>Apresentação do PowerPoint</vt:lpstr>
      <vt:lpstr>Apresentação do PowerPoint</vt:lpstr>
      <vt:lpstr>Aplicativo Ciclo de Vida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Pacheco Dos Guaranys</dc:creator>
  <cp:lastModifiedBy>Monica Almeida Neri</cp:lastModifiedBy>
  <cp:revision>61</cp:revision>
  <dcterms:created xsi:type="dcterms:W3CDTF">2019-03-01T16:53:26Z</dcterms:created>
  <dcterms:modified xsi:type="dcterms:W3CDTF">2019-03-14T17:00:46Z</dcterms:modified>
</cp:coreProperties>
</file>