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2" r:id="rId2"/>
    <p:sldMasterId id="2147483679" r:id="rId3"/>
    <p:sldMasterId id="2147483694" r:id="rId4"/>
    <p:sldMasterId id="2147483706" r:id="rId5"/>
    <p:sldMasterId id="2147483719" r:id="rId6"/>
    <p:sldMasterId id="2147483733" r:id="rId7"/>
  </p:sldMasterIdLst>
  <p:notesMasterIdLst>
    <p:notesMasterId r:id="rId24"/>
  </p:notesMasterIdLst>
  <p:handoutMasterIdLst>
    <p:handoutMasterId r:id="rId25"/>
  </p:handoutMasterIdLst>
  <p:sldIdLst>
    <p:sldId id="902" r:id="rId8"/>
    <p:sldId id="706" r:id="rId9"/>
    <p:sldId id="906" r:id="rId10"/>
    <p:sldId id="907" r:id="rId11"/>
    <p:sldId id="908" r:id="rId12"/>
    <p:sldId id="856" r:id="rId13"/>
    <p:sldId id="705" r:id="rId14"/>
    <p:sldId id="704" r:id="rId15"/>
    <p:sldId id="266" r:id="rId16"/>
    <p:sldId id="270" r:id="rId17"/>
    <p:sldId id="267" r:id="rId18"/>
    <p:sldId id="909" r:id="rId19"/>
    <p:sldId id="273" r:id="rId20"/>
    <p:sldId id="910" r:id="rId21"/>
    <p:sldId id="900" r:id="rId22"/>
    <p:sldId id="904" r:id="rId23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BatangChe" panose="02030609000101010101" pitchFamily="49" charset="-127"/>
      <p:regular r:id="rId34"/>
    </p:embeddedFont>
    <p:embeddedFont>
      <p:font typeface="Oswald" panose="020B0604020202020204" charset="0"/>
      <p:regular r:id="rId35"/>
      <p:bold r:id="rId36"/>
    </p:embeddedFont>
    <p:embeddedFont>
      <p:font typeface="Comfortaa" panose="020B0604020202020204" charset="0"/>
      <p:regular r:id="rId37"/>
      <p:bold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Source Code Pro" panose="020B0604020202020204" charset="0"/>
      <p:regular r:id="rId41"/>
      <p:bold r:id="rId42"/>
      <p:italic r:id="rId43"/>
      <p:boldItalic r:id="rId44"/>
    </p:embeddedFont>
    <p:embeddedFont>
      <p:font typeface="MS PGothic" panose="020B0600070205080204" pitchFamily="34" charset="-128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490" y="-7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4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4.fntdata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C8789-8505-42CA-A5ED-A9180FF9AABD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4B530-4120-4D89-905F-1A94088BB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46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617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942719480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942719480_0_3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59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9423e5442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9423e5442_0_9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9423e5442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9423e5442_0_97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9423e5442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9423e5442_0_9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94271948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942719480_0_26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Volumes/HD/Trabalhos%20Sabrina/af_apresentacoes_powerpoint_2019/logo%20SVS%20Wanderson%20GF%20FINAIS%20COR_BRANCAS_18jan19aed/logo%20ms_2019_cor%20horizontal%20ascom_18jan19%20ai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07900" y="61050"/>
            <a:ext cx="8520600" cy="58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754700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9075" y="4747250"/>
            <a:ext cx="4719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3181" y="4747251"/>
            <a:ext cx="598929" cy="30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5056850"/>
            <a:ext cx="5874300" cy="86700"/>
          </a:xfrm>
          <a:prstGeom prst="rect">
            <a:avLst/>
          </a:prstGeom>
          <a:gradFill>
            <a:gsLst>
              <a:gs pos="0">
                <a:srgbClr val="FFFFFF"/>
              </a:gs>
              <a:gs pos="24000">
                <a:srgbClr val="FFFFFF">
                  <a:alpha val="0"/>
                </a:srgbClr>
              </a:gs>
              <a:gs pos="100000">
                <a:srgbClr val="A64D79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3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4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7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2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65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9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07900" y="61050"/>
            <a:ext cx="8520600" cy="58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84375" y="83357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59725" y="83357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9075" y="4747250"/>
            <a:ext cx="4719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5056850"/>
            <a:ext cx="5874300" cy="86700"/>
          </a:xfrm>
          <a:prstGeom prst="rect">
            <a:avLst/>
          </a:prstGeom>
          <a:gradFill>
            <a:gsLst>
              <a:gs pos="0">
                <a:srgbClr val="FFFFFF"/>
              </a:gs>
              <a:gs pos="24000">
                <a:srgbClr val="FFFFFF">
                  <a:alpha val="0"/>
                </a:srgbClr>
              </a:gs>
              <a:gs pos="100000">
                <a:srgbClr val="A64D79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3181" y="4747251"/>
            <a:ext cx="598929" cy="30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37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/>
              <a:pPr/>
              <a:t>14/03/2019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532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07900" y="61050"/>
            <a:ext cx="8520600" cy="58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754700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57175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7175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marL="1371600" lvl="3" indent="-257175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9075" y="4747250"/>
            <a:ext cx="4719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pt-BR" smtClean="0"/>
              <a:pPr algn="r"/>
              <a:t>‹nº›</a:t>
            </a:fld>
            <a:endParaRPr lang="pt-BR"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3183" y="4747251"/>
            <a:ext cx="598929" cy="30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5056850"/>
            <a:ext cx="5874300" cy="86700"/>
          </a:xfrm>
          <a:prstGeom prst="rect">
            <a:avLst/>
          </a:prstGeom>
          <a:gradFill>
            <a:gsLst>
              <a:gs pos="0">
                <a:srgbClr val="FFFFFF"/>
              </a:gs>
              <a:gs pos="24000">
                <a:srgbClr val="FFFFFF">
                  <a:alpha val="0"/>
                </a:srgbClr>
              </a:gs>
              <a:gs pos="100000">
                <a:srgbClr val="A64D79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078966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9075" y="4747250"/>
            <a:ext cx="4719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pt-BR" smtClean="0"/>
              <a:pPr algn="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238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64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6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08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6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64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0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07900" y="61050"/>
            <a:ext cx="8520600" cy="58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9075" y="4747250"/>
            <a:ext cx="4719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0" y="5056850"/>
            <a:ext cx="5874300" cy="86700"/>
          </a:xfrm>
          <a:prstGeom prst="rect">
            <a:avLst/>
          </a:prstGeom>
          <a:gradFill>
            <a:gsLst>
              <a:gs pos="0">
                <a:srgbClr val="FFFFFF"/>
              </a:gs>
              <a:gs pos="24000">
                <a:srgbClr val="FFFFFF">
                  <a:alpha val="0"/>
                </a:srgbClr>
              </a:gs>
              <a:gs pos="100000">
                <a:srgbClr val="A64D79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3181" y="4747251"/>
            <a:ext cx="598929" cy="30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2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5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33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1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82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097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046E05D1-672B-D74D-B36D-D2DDE0B56C8B}" type="datetimeFigureOut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1369BDB9-D651-D541-99F6-4248F8A7AE2C}" type="slidenum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750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046E05D1-672B-D74D-B36D-D2DDE0B56C8B}" type="datetimeFigureOut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1369BDB9-D651-D541-99F6-4248F8A7AE2C}" type="slidenum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478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046E05D1-672B-D74D-B36D-D2DDE0B56C8B}" type="datetimeFigureOut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1369BDB9-D651-D541-99F6-4248F8A7AE2C}" type="slidenum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529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046E05D1-672B-D74D-B36D-D2DDE0B56C8B}" type="datetimeFigureOut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1369BDB9-D651-D541-99F6-4248F8A7AE2C}" type="slidenum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10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7"/>
          <p:cNvCxnSpPr/>
          <p:nvPr/>
        </p:nvCxnSpPr>
        <p:spPr>
          <a:xfrm>
            <a:off x="486975" y="90253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146825"/>
            <a:ext cx="428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80000" y="1096350"/>
            <a:ext cx="83496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9075" y="4747250"/>
            <a:ext cx="4719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0" y="5056850"/>
            <a:ext cx="5874300" cy="86700"/>
          </a:xfrm>
          <a:prstGeom prst="rect">
            <a:avLst/>
          </a:prstGeom>
          <a:gradFill>
            <a:gsLst>
              <a:gs pos="0">
                <a:srgbClr val="FFFFFF"/>
              </a:gs>
              <a:gs pos="24000">
                <a:srgbClr val="FFFFFF">
                  <a:alpha val="0"/>
                </a:srgbClr>
              </a:gs>
              <a:gs pos="100000">
                <a:srgbClr val="A64D79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3181" y="4747251"/>
            <a:ext cx="598929" cy="30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046E05D1-672B-D74D-B36D-D2DDE0B56C8B}" type="datetimeFigureOut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1369BDB9-D651-D541-99F6-4248F8A7AE2C}" type="slidenum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903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046E05D1-672B-D74D-B36D-D2DDE0B56C8B}" type="datetimeFigureOut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1369BDB9-D651-D541-99F6-4248F8A7AE2C}" type="slidenum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772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046E05D1-672B-D74D-B36D-D2DDE0B56C8B}" type="datetimeFigureOut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1369BDB9-D651-D541-99F6-4248F8A7AE2C}" type="slidenum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195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046E05D1-672B-D74D-B36D-D2DDE0B56C8B}" type="datetimeFigureOut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1369BDB9-D651-D541-99F6-4248F8A7AE2C}" type="slidenum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81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046E05D1-672B-D74D-B36D-D2DDE0B56C8B}" type="datetimeFigureOut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1369BDB9-D651-D541-99F6-4248F8A7AE2C}" type="slidenum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201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046E05D1-672B-D74D-B36D-D2DDE0B56C8B}" type="datetimeFigureOut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1369BDB9-D651-D541-99F6-4248F8A7AE2C}" type="slidenum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7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046E05D1-672B-D74D-B36D-D2DDE0B56C8B}" type="datetimeFigureOut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  <a:buFontTx/>
              <a:buNone/>
            </a:pPr>
            <a:fld id="{1369BDB9-D651-D541-99F6-4248F8A7AE2C}" type="slidenum">
              <a:rPr lang="pt-BR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890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9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85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2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9075" y="4747250"/>
            <a:ext cx="4719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0" y="5056850"/>
            <a:ext cx="5874300" cy="86700"/>
          </a:xfrm>
          <a:prstGeom prst="rect">
            <a:avLst/>
          </a:prstGeom>
          <a:gradFill>
            <a:gsLst>
              <a:gs pos="0">
                <a:srgbClr val="FFFFFF"/>
              </a:gs>
              <a:gs pos="24000">
                <a:srgbClr val="FFFFFF">
                  <a:alpha val="0"/>
                </a:srgbClr>
              </a:gs>
              <a:gs pos="100000">
                <a:srgbClr val="A64D79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3181" y="4747251"/>
            <a:ext cx="598929" cy="30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83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90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11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6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22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17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248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92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2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64CD1-4A7E-4508-9A1D-ADCEDCB6BE25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3/14/2019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1A2CEE5-D496-40AB-A9D4-D8812A3C312E}" type="slidenum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5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1"/>
          <p:cNvCxnSpPr/>
          <p:nvPr/>
        </p:nvCxnSpPr>
        <p:spPr>
          <a:xfrm>
            <a:off x="454250" y="2182250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49135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2503300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9075" y="4747250"/>
            <a:ext cx="4719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0" y="5056850"/>
            <a:ext cx="5874300" cy="86700"/>
          </a:xfrm>
          <a:prstGeom prst="rect">
            <a:avLst/>
          </a:prstGeom>
          <a:gradFill>
            <a:gsLst>
              <a:gs pos="0">
                <a:srgbClr val="FFFFFF"/>
              </a:gs>
              <a:gs pos="24000">
                <a:srgbClr val="FFFFFF">
                  <a:alpha val="0"/>
                </a:srgbClr>
              </a:gs>
              <a:gs pos="100000">
                <a:srgbClr val="A64D79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3181" y="4747251"/>
            <a:ext cx="598929" cy="30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64CD1-4A7E-4508-9A1D-ADCEDCB6BE25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3/14/2019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1A2CEE5-D496-40AB-A9D4-D8812A3C312E}" type="slidenum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328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64CD1-4A7E-4508-9A1D-ADCEDCB6BE25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3/14/2019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1A2CEE5-D496-40AB-A9D4-D8812A3C312E}" type="slidenum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8564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64CD1-4A7E-4508-9A1D-ADCEDCB6BE25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3/14/2019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1A2CEE5-D496-40AB-A9D4-D8812A3C312E}" type="slidenum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9526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64CD1-4A7E-4508-9A1D-ADCEDCB6BE25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3/14/2019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1A2CEE5-D496-40AB-A9D4-D8812A3C312E}" type="slidenum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82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64CD1-4A7E-4508-9A1D-ADCEDCB6BE25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3/14/2019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1A2CEE5-D496-40AB-A9D4-D8812A3C312E}" type="slidenum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216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64CD1-4A7E-4508-9A1D-ADCEDCB6BE25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3/14/2019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1A2CEE5-D496-40AB-A9D4-D8812A3C312E}" type="slidenum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1407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64CD1-4A7E-4508-9A1D-ADCEDCB6BE25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3/14/2019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1A2CEE5-D496-40AB-A9D4-D8812A3C312E}" type="slidenum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1812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64CD1-4A7E-4508-9A1D-ADCEDCB6BE25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3/14/2019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1A2CEE5-D496-40AB-A9D4-D8812A3C312E}" type="slidenum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237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64CD1-4A7E-4508-9A1D-ADCEDCB6BE25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3/14/2019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1A2CEE5-D496-40AB-A9D4-D8812A3C312E}" type="slidenum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539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2164CD1-4A7E-4508-9A1D-ADCEDCB6BE25}" type="datetimeFigureOut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3/14/2019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1A2CEE5-D496-40AB-A9D4-D8812A3C312E}" type="slidenum">
              <a:rPr lang="en-US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en-US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43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119075" y="4747250"/>
            <a:ext cx="471900" cy="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8" name="Google Shape;68;p12"/>
          <p:cNvSpPr/>
          <p:nvPr/>
        </p:nvSpPr>
        <p:spPr>
          <a:xfrm>
            <a:off x="0" y="5056850"/>
            <a:ext cx="5874300" cy="86700"/>
          </a:xfrm>
          <a:prstGeom prst="rect">
            <a:avLst/>
          </a:prstGeom>
          <a:gradFill>
            <a:gsLst>
              <a:gs pos="0">
                <a:srgbClr val="FFFFFF"/>
              </a:gs>
              <a:gs pos="24000">
                <a:srgbClr val="FFFFFF">
                  <a:alpha val="0"/>
                </a:srgbClr>
              </a:gs>
              <a:gs pos="100000">
                <a:srgbClr val="A64D79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3181" y="4747251"/>
            <a:ext cx="598929" cy="30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90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B166BC5-E1D6-0E4F-B191-3AA1932480FC}" type="datetimeFigureOut">
              <a:rPr lang="pt-BR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14/03/2019</a:t>
            </a:fld>
            <a:endParaRPr lang="pt-BR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6981194-948D-1849-882D-85E1530BB667}" type="slidenum">
              <a:rPr lang="pt-BR" sz="1800" kern="120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‹nº›</a:t>
            </a:fld>
            <a:endParaRPr lang="pt-BR" sz="1800" kern="120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46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506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96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178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49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51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206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30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448552"/>
            <a:ext cx="9144000" cy="169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14" y="590583"/>
            <a:ext cx="7638691" cy="640456"/>
          </a:xfrm>
        </p:spPr>
        <p:txBody>
          <a:bodyPr anchor="b"/>
          <a:lstStyle>
            <a:lvl1pPr algn="l">
              <a:defRPr sz="33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09" y="1332106"/>
            <a:ext cx="7638690" cy="848222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16" name="Retângulo 3"/>
          <p:cNvSpPr/>
          <p:nvPr userDrawn="1"/>
        </p:nvSpPr>
        <p:spPr>
          <a:xfrm>
            <a:off x="0" y="2587198"/>
            <a:ext cx="9144000" cy="59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320"/>
            <a:ext cx="9144000" cy="2895983"/>
          </a:xfrm>
          <a:prstGeom prst="rect">
            <a:avLst/>
          </a:prstGeom>
        </p:spPr>
      </p:pic>
      <p:pic>
        <p:nvPicPr>
          <p:cNvPr id="14" name="Picture 13" descr="LUPA SLOGAN SVS 16anos_monocolor_inclinada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>
                <a:alphaModFix amt="72000"/>
              </a:blip>
              <a:stretch>
                <a:fillRect/>
              </a:stretch>
            </p:blipFill>
          </mc:Choice>
          <mc:Fallback>
            <p:blipFill>
              <a:blip r:embed="rId4">
                <a:alphaModFix amt="72000"/>
              </a:blip>
              <a:stretch>
                <a:fillRect/>
              </a:stretch>
            </p:blipFill>
          </mc:Fallback>
        </mc:AlternateContent>
        <p:spPr>
          <a:xfrm>
            <a:off x="-449812" y="3698436"/>
            <a:ext cx="3852016" cy="1899406"/>
          </a:xfrm>
          <a:prstGeom prst="rect">
            <a:avLst/>
          </a:prstGeom>
        </p:spPr>
      </p:pic>
      <p:pic>
        <p:nvPicPr>
          <p:cNvPr id="17" name="logo ms_2019_cor horizontal ascom_18jan19 ai.jpg" descr="/Volumes/HD/Trabalhos Sabrina/Logomarcas/af_Logo MS GF 2019/logo MS GF FINAIS COR_18jan19aed/logo ms_2019_cor horizontal ascom_18jan19 ai.jpg"/>
          <p:cNvPicPr>
            <a:picLocks noChangeAspect="1"/>
          </p:cNvPicPr>
          <p:nvPr userDrawn="1"/>
        </p:nvPicPr>
        <p:blipFill>
          <a:blip r:embed="rId5" r:link="rId6"/>
          <a:stretch>
            <a:fillRect/>
          </a:stretch>
        </p:blipFill>
        <p:spPr>
          <a:xfrm>
            <a:off x="6400901" y="4678615"/>
            <a:ext cx="2444454" cy="3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890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427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956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0E4-2F83-48B2-88DC-1363CD3A46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502D-5C24-4671-8595-0F7337A3649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file://localhost/Users/fredlobo/Desktop/fundos%20padrao%202019/fundo%20miolo%20padrao%202019.jpg" TargetMode="Externa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file://localhost/Users/fredlobo/Documents/NUCOM%20AT%20THE%20MOMENT/GAB/apresentacoes%20powrpoint%202018%20periodo%20eleitoral/fundo%20miolo%20padrao%20periodo%20eleitoral%202018%20sem%20GF.jpg" TargetMode="Externa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7.pd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file://localhost/Volumes/HD/Trabalhos%20Sabrina/af_apresentacoes_powerpoint_2019/logo%20SVS%20Wanderson%20GF%20FINAIS%20COR_BRANCAS_18jan19aed/logo%20ms_2019_cor%20horizontal%20ascom_18jan19.png" TargetMode="Externa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file://localhost/Users/fredlobo/Desktop/fundos%20widescreen%202019/fundo%20miolo%20widescreen%202019%20.jpg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7900" y="61050"/>
            <a:ext cx="85206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5800" y="7820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429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Char char="■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075" y="4747250"/>
            <a:ext cx="4719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9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undo miolo padrao 2019.jpg" descr="/Users/fredlobo/Desktop/fundos padrao 2019/fundo miolo padrao 2019.jpg"/>
          <p:cNvPicPr>
            <a:picLocks noChangeAspect="1"/>
          </p:cNvPicPr>
          <p:nvPr userDrawn="1"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694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undo miolo padrao periodo eleitoral 2018 sem GF.jpg" descr="/Users/fredlobo/Documents/NUCOM AT THE MOMENT/GAB/apresentacoes powrpoint 2018 periodo eleitoral/fundo miolo padrao periodo eleitoral 2018 sem GF.jpg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5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167"/>
            <a:ext cx="9144000" cy="3395136"/>
          </a:xfrm>
          <a:prstGeom prst="rect">
            <a:avLst/>
          </a:prstGeom>
        </p:spPr>
      </p:pic>
      <p:pic>
        <p:nvPicPr>
          <p:cNvPr id="8" name="logo ms_2019_cor horizontal ascom_18jan19.png" descr="/Volumes/HD/Trabalhos Sabrina/Logomarcas/af_Logo MS GF 2019/logo MS GF FINAIS COR_18jan19aed/logo ms_2019_cor horizontal ascom_18jan19.png"/>
          <p:cNvPicPr>
            <a:picLocks noChangeAspect="1"/>
          </p:cNvPicPr>
          <p:nvPr userDrawn="1"/>
        </p:nvPicPr>
        <p:blipFill>
          <a:blip r:embed="rId14" r:link="rId15"/>
          <a:stretch>
            <a:fillRect/>
          </a:stretch>
        </p:blipFill>
        <p:spPr>
          <a:xfrm>
            <a:off x="2884584" y="4219222"/>
            <a:ext cx="3365309" cy="417143"/>
          </a:xfrm>
          <a:prstGeom prst="rect">
            <a:avLst/>
          </a:prstGeom>
        </p:spPr>
      </p:pic>
      <p:pic>
        <p:nvPicPr>
          <p:cNvPr id="9" name="Picture 8" descr="LUPA SLOGAN RASCUNHO_2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2048003" y="209606"/>
            <a:ext cx="5047994" cy="24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A20770E4-2F83-48B2-88DC-1363CD3A46E2}" type="datetimeFigureOut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MS PGothic" pitchFamily="34" charset="-128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8014502D-5C24-4671-8595-0F7337A36493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MS PGothic" pitchFamily="34" charset="-128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5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undo miolo widescreen 2019 .jpg" descr="/Users/fredlobo/Desktop/fundos widescreen 2019/fundo miolo widescreen 2019 .jpg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7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A20770E4-2F83-48B2-88DC-1363CD3A46E2}" type="datetimeFigureOut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MS PGothic" pitchFamily="34" charset="-128"/>
                <a:cs typeface="+mn-cs"/>
              </a:rPr>
              <a:pPr defTabSz="685800">
                <a:buClrTx/>
                <a:buFontTx/>
                <a:buNone/>
              </a:pPr>
              <a:t>14/03/2019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8014502D-5C24-4671-8595-0F7337A36493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MS PGothic" pitchFamily="34" charset="-128"/>
                <a:cs typeface="+mn-cs"/>
              </a:rPr>
              <a:pPr defTabSz="685800">
                <a:buClrTx/>
                <a:buFontTx/>
                <a:buNone/>
              </a:pPr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4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57400" y="546100"/>
            <a:ext cx="5650919" cy="1580285"/>
          </a:xfrm>
        </p:spPr>
        <p:txBody>
          <a:bodyPr/>
          <a:lstStyle/>
          <a:p>
            <a:pPr algn="ctr">
              <a:spcAft>
                <a:spcPts val="150"/>
              </a:spcAft>
            </a:pPr>
            <a:r>
              <a:rPr lang="pt-BR" altLang="pt-BR" sz="4000" spc="75" dirty="0" smtClean="0">
                <a:solidFill>
                  <a:srgbClr val="00B050"/>
                </a:solidFill>
                <a:latin typeface="Calibri Light" panose="020F0302020204030204" pitchFamily="34" charset="0"/>
                <a:ea typeface="BatangChe" panose="02030609000101010101" pitchFamily="49" charset="-127"/>
              </a:rPr>
              <a:t>Violência contra as mulheres:</a:t>
            </a:r>
            <a:br>
              <a:rPr lang="pt-BR" altLang="pt-BR" sz="4000" spc="75" dirty="0" smtClean="0">
                <a:solidFill>
                  <a:srgbClr val="00B050"/>
                </a:solidFill>
                <a:latin typeface="Calibri Light" panose="020F0302020204030204" pitchFamily="34" charset="0"/>
                <a:ea typeface="BatangChe" panose="02030609000101010101" pitchFamily="49" charset="-127"/>
              </a:rPr>
            </a:br>
            <a:r>
              <a:rPr lang="pt-BR" altLang="pt-BR" sz="4000" spc="75" dirty="0" smtClean="0">
                <a:solidFill>
                  <a:srgbClr val="00B050"/>
                </a:solidFill>
                <a:latin typeface="Calibri Light" panose="020F0302020204030204" pitchFamily="34" charset="0"/>
                <a:ea typeface="BatangChe" panose="02030609000101010101" pitchFamily="49" charset="-127"/>
              </a:rPr>
              <a:t>questões para a saúde</a:t>
            </a:r>
            <a:endParaRPr lang="pt-BR" sz="4000" b="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84200" y="2451100"/>
            <a:ext cx="8064500" cy="1188793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altLang="pt-BR" sz="1400" spc="38" dirty="0">
                <a:solidFill>
                  <a:schemeClr val="bg2"/>
                </a:solidFill>
                <a:latin typeface="Calibri Light" panose="020F0302020204030204" pitchFamily="34" charset="0"/>
              </a:rPr>
              <a:t>Ministério da Saúde</a:t>
            </a:r>
          </a:p>
          <a:p>
            <a:pPr algn="ctr" eaLnBrk="1" hangingPunct="1"/>
            <a:r>
              <a:rPr lang="pt-BR" altLang="pt-BR" sz="1400" spc="38" dirty="0">
                <a:solidFill>
                  <a:schemeClr val="bg2"/>
                </a:solidFill>
                <a:latin typeface="Calibri Light" panose="020F0302020204030204" pitchFamily="34" charset="0"/>
              </a:rPr>
              <a:t>Secretaria de Vigilância em Saúde </a:t>
            </a:r>
          </a:p>
          <a:p>
            <a:pPr algn="ctr" eaLnBrk="1" hangingPunct="1"/>
            <a:r>
              <a:rPr lang="pt-BR" altLang="pt-BR" sz="1400" spc="38" dirty="0">
                <a:solidFill>
                  <a:schemeClr val="bg2"/>
                </a:solidFill>
                <a:latin typeface="Calibri Light" panose="020F0302020204030204" pitchFamily="34" charset="0"/>
              </a:rPr>
              <a:t>Departamento de Vigilância de Doenças e Agravos não </a:t>
            </a:r>
            <a:r>
              <a:rPr lang="pt-BR" altLang="pt-BR" sz="1400" spc="38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Transmissíveis e </a:t>
            </a:r>
            <a:r>
              <a:rPr lang="pt-BR" altLang="pt-BR" sz="1400" spc="38" dirty="0">
                <a:solidFill>
                  <a:schemeClr val="bg2"/>
                </a:solidFill>
                <a:latin typeface="Calibri Light" panose="020F0302020204030204" pitchFamily="34" charset="0"/>
              </a:rPr>
              <a:t>Promoção da Saúde</a:t>
            </a:r>
          </a:p>
          <a:p>
            <a:pPr algn="ctr" eaLnBrk="1" hangingPunct="1"/>
            <a:r>
              <a:rPr lang="pt-BR" altLang="pt-BR" sz="1400" spc="38" dirty="0">
                <a:solidFill>
                  <a:schemeClr val="bg2"/>
                </a:solidFill>
                <a:latin typeface="Calibri Light" panose="020F0302020204030204" pitchFamily="34" charset="0"/>
              </a:rPr>
              <a:t>Coordenação Geral de Vigilância de Doenças e Agravos não Transmissíveis e Promoção da Saúde</a:t>
            </a:r>
          </a:p>
        </p:txBody>
      </p:sp>
    </p:spTree>
    <p:extLst>
      <p:ext uri="{BB962C8B-B14F-4D97-AF65-F5344CB8AC3E}">
        <p14:creationId xmlns:p14="http://schemas.microsoft.com/office/powerpoint/2010/main" val="4352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136350" y="203193"/>
            <a:ext cx="8871300" cy="5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das mulheres com notificação de violência e óbito por causas não transmissíveis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0" y="668265"/>
            <a:ext cx="4645500" cy="3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No período de 2011 a 2016,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duas mulheres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notificação de violência morreram por </a:t>
            </a:r>
            <a:r>
              <a:rPr lang="pt-BR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causas não transmissíveis a cada dia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em média;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58,2% brancas e 41,0% negras;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60,9% com ensino fundamental I ou II (9º ano);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35,6% solteiras e 32,7% viúvas;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64,2% residentes em municípios de até 500 mil habitantes. </a:t>
            </a:r>
            <a:endParaRPr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 l="2946" t="6179" r="42390" b="33997"/>
          <a:stretch/>
        </p:blipFill>
        <p:spPr>
          <a:xfrm>
            <a:off x="4959531" y="1138371"/>
            <a:ext cx="4048125" cy="286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196006" y="94268"/>
            <a:ext cx="4057023" cy="5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das violências em mulheres com óbito por </a:t>
            </a:r>
            <a:r>
              <a:rPr lang="pt-BR" sz="1800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causas</a:t>
            </a:r>
            <a:r>
              <a:rPr lang="pt-BR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externas</a:t>
            </a:r>
            <a:r>
              <a:rPr lang="pt-BR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-101600" y="835522"/>
            <a:ext cx="4795284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Alto percentual de violência de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repetição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: 34,6% em mulheres adultas;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Residência: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principal local onde a violência ocorreu: 85,6% entre as idosas e 73,9% entre as adultas;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Importante percentual de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lesão autoprovocada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: mais de 47,0% em adultas e idosas;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Predominância da violência física (62,6%);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Entre crianças e idosas, os principais autores das violências foram os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familiares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; já no grupo de adolescentes, jovens e adultas foram os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parceiros íntimos;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9;p28">
            <a:extLst>
              <a:ext uri="{FF2B5EF4-FFF2-40B4-BE49-F238E27FC236}">
                <a16:creationId xmlns="" xmlns:a16="http://schemas.microsoft.com/office/drawing/2014/main" id="{87427AC5-324A-4AF9-8696-D69DD6ABBE29}"/>
              </a:ext>
            </a:extLst>
          </p:cNvPr>
          <p:cNvSpPr txBox="1">
            <a:spLocks/>
          </p:cNvSpPr>
          <p:nvPr/>
        </p:nvSpPr>
        <p:spPr>
          <a:xfrm>
            <a:off x="4890985" y="387218"/>
            <a:ext cx="4168663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pt-BR" sz="1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das mulheres com notificação de violência e óbito por causas não transmissíveis</a:t>
            </a:r>
          </a:p>
        </p:txBody>
      </p:sp>
      <p:sp>
        <p:nvSpPr>
          <p:cNvPr id="5" name="Google Shape;190;p28">
            <a:extLst>
              <a:ext uri="{FF2B5EF4-FFF2-40B4-BE49-F238E27FC236}">
                <a16:creationId xmlns="" xmlns:a16="http://schemas.microsoft.com/office/drawing/2014/main" id="{3156CF7D-5DE2-4024-81BA-C44CBC40343C}"/>
              </a:ext>
            </a:extLst>
          </p:cNvPr>
          <p:cNvSpPr txBox="1">
            <a:spLocks/>
          </p:cNvSpPr>
          <p:nvPr/>
        </p:nvSpPr>
        <p:spPr>
          <a:xfrm>
            <a:off x="5250180" y="1105471"/>
            <a:ext cx="3605135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■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○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Char char="■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Alto percentual de violência de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repetição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: 65,2%;</a:t>
            </a:r>
          </a:p>
          <a:p>
            <a:pPr marL="7429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Residência: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principal local onde a violência ocorreu: mais de 88,0% entre as idosas e 83,5% entre as adultas;</a:t>
            </a:r>
          </a:p>
          <a:p>
            <a:pPr marL="7429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Predominância da violência física (35,4%) e negligência (28,3%);</a:t>
            </a:r>
          </a:p>
          <a:p>
            <a:pPr marL="7429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1131607" y="288623"/>
            <a:ext cx="67770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500" b="1" dirty="0">
                <a:solidFill>
                  <a:srgbClr val="0000CC"/>
                </a:solidFill>
                <a:latin typeface="Arial" charset="0"/>
                <a:cs typeface="Arial" charset="0"/>
              </a:rPr>
              <a:t>Taxas médias de mortalidade por causas violentas na população geral do sexo feminino e nas pessoas do sexo feminino que foram notificadas por violência. Brasil, 2011 e 2015.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89" y="1212161"/>
            <a:ext cx="6840305" cy="2786113"/>
          </a:xfrm>
          <a:prstGeom prst="rect">
            <a:avLst/>
          </a:prstGeom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1172089" y="3931548"/>
            <a:ext cx="6372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900">
                <a:solidFill>
                  <a:prstClr val="black"/>
                </a:solidFill>
              </a:rPr>
              <a:t>Fonte: SIM e Vigilância de Violências e Acidentes - VIVA/SINAN/SVS/MS.</a:t>
            </a:r>
          </a:p>
          <a:p>
            <a:pPr>
              <a:buClrTx/>
              <a:buFontTx/>
              <a:buNone/>
            </a:pPr>
            <a:r>
              <a:rPr lang="pt-BR" altLang="pt-BR" sz="900">
                <a:solidFill>
                  <a:prstClr val="black"/>
                </a:solidFill>
              </a:rPr>
              <a:t> (*) As taxas foram calculadas por 100.000 mulheres </a:t>
            </a:r>
          </a:p>
          <a:p>
            <a:pPr>
              <a:buClrTx/>
              <a:buFontTx/>
              <a:buNone/>
            </a:pPr>
            <a:r>
              <a:rPr lang="pt-BR" altLang="pt-BR" sz="900">
                <a:solidFill>
                  <a:prstClr val="black"/>
                </a:solidFill>
              </a:rPr>
              <a:t>(**) Inclui: pedestre traumatizado em um acidente de transporte, Outras causas externas de lesões acidentais (traumatismos acidentais), Lesões autoprovocadas intencionalmente (suicídio), Agressões (feminicídio), Eventos cuja intenção é indeterminada, Complicações de assistência médica e cirúrgica, Sequelas de causas externas  e Outras septicemias </a:t>
            </a:r>
          </a:p>
          <a:p>
            <a:pPr>
              <a:buClrTx/>
              <a:buFontTx/>
              <a:buNone/>
            </a:pPr>
            <a:r>
              <a:rPr lang="pt-BR" altLang="pt-BR" sz="900" baseline="30000">
                <a:solidFill>
                  <a:prstClr val="black"/>
                </a:solidFill>
              </a:rPr>
              <a:t>a</a:t>
            </a:r>
            <a:r>
              <a:rPr lang="pt-BR" altLang="pt-BR" sz="900">
                <a:solidFill>
                  <a:prstClr val="black"/>
                </a:solidFill>
              </a:rPr>
              <a:t> Excluiu-se outros tipos de violência sexual, como exploração sexual e assédio sexual.</a:t>
            </a:r>
          </a:p>
        </p:txBody>
      </p:sp>
    </p:spTree>
    <p:extLst>
      <p:ext uri="{BB962C8B-B14F-4D97-AF65-F5344CB8AC3E}">
        <p14:creationId xmlns:p14="http://schemas.microsoft.com/office/powerpoint/2010/main" val="42051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159773" y="-60158"/>
            <a:ext cx="8520600" cy="5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</a:t>
            </a:r>
            <a:endParaRPr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6" y="594314"/>
            <a:ext cx="8891175" cy="3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residência </a:t>
            </a:r>
            <a:r>
              <a:rPr lang="pt-BR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principal local para a ocorrência de agressões, sendo os principais agressores os </a:t>
            </a:r>
            <a:r>
              <a:rPr lang="pt-BR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familiares e parceiros íntimos</a:t>
            </a:r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demonstrando o caráter íntimo e relacional das violências;</a:t>
            </a:r>
            <a:endParaRPr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elevado grau de repetição demonstra o </a:t>
            </a:r>
            <a:r>
              <a:rPr lang="pt-BR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caráter crônico e perverso das violências </a:t>
            </a:r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 as mulheres e a </a:t>
            </a:r>
            <a:r>
              <a:rPr lang="pt-BR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fragilidade da rede intersetorial </a:t>
            </a:r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prover cuidados de saúde, de proteção e justiça. </a:t>
            </a:r>
            <a:endParaRPr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episódios de violência tendem a se tornar progressivamente mais graves com o passar do tempo, especialmente quando há a denúncia ou separação do casal;</a:t>
            </a:r>
          </a:p>
          <a:p>
            <a:pPr lvl="0" indent="-317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Mulheres com notificação de violência têm maior risco de morrerem por causas externas e por causas não transmissíveis</a:t>
            </a:r>
            <a:r>
              <a:rPr lang="pt-B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em comparação com a população feminina geral, especialmente por “violências interpessoais e autoprovocadas”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Font typeface="Arial" panose="020B0604020202020204" pitchFamily="34" charset="0"/>
              <a:buChar char="•"/>
            </a:pPr>
            <a:endParaRPr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2000" b="1" dirty="0" smtClean="0">
                <a:solidFill>
                  <a:prstClr val="black"/>
                </a:solidFill>
                <a:cs typeface="Arial"/>
              </a:rPr>
              <a:t>NOTIFICAÇÃO DE VIOLÊNCIAS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endParaRPr lang="pt-BR" sz="1600" dirty="0" smtClean="0">
              <a:solidFill>
                <a:prstClr val="black"/>
              </a:solidFill>
              <a:cs typeface="Arial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solidFill>
                  <a:prstClr val="black"/>
                </a:solidFill>
                <a:cs typeface="Arial"/>
              </a:rPr>
              <a:t>Dispositivo disparador de processos – instrumento de CUIDADO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endParaRPr lang="pt-BR" sz="1600" dirty="0" smtClean="0">
              <a:solidFill>
                <a:prstClr val="black"/>
              </a:solidFill>
              <a:cs typeface="Arial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solidFill>
                  <a:prstClr val="black"/>
                </a:solidFill>
                <a:cs typeface="Arial"/>
              </a:rPr>
              <a:t>Visibilidade ao problema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solidFill>
                  <a:prstClr val="black"/>
                </a:solidFill>
                <a:cs typeface="Arial"/>
              </a:rPr>
              <a:t>  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solidFill>
                  <a:prstClr val="black"/>
                </a:solidFill>
                <a:cs typeface="Arial"/>
              </a:rPr>
              <a:t>Articulação </a:t>
            </a:r>
            <a:r>
              <a:rPr lang="pt-BR" sz="1600" dirty="0" err="1" smtClean="0">
                <a:solidFill>
                  <a:prstClr val="black"/>
                </a:solidFill>
                <a:cs typeface="Arial"/>
              </a:rPr>
              <a:t>intrasetorial</a:t>
            </a:r>
            <a:endParaRPr lang="pt-BR" sz="1600" dirty="0" smtClean="0">
              <a:solidFill>
                <a:prstClr val="black"/>
              </a:solidFill>
              <a:cs typeface="Arial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solidFill>
                  <a:prstClr val="black"/>
                </a:solidFill>
                <a:cs typeface="Arial"/>
              </a:rPr>
              <a:t>	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solidFill>
                  <a:prstClr val="black"/>
                </a:solidFill>
                <a:cs typeface="Arial"/>
              </a:rPr>
              <a:t>Organização dos serviços de saúde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endParaRPr lang="pt-BR" sz="1600" dirty="0" smtClean="0">
              <a:solidFill>
                <a:prstClr val="black"/>
              </a:solidFill>
              <a:cs typeface="Arial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solidFill>
                  <a:prstClr val="black"/>
                </a:solidFill>
                <a:cs typeface="Arial"/>
              </a:rPr>
              <a:t>Articulação </a:t>
            </a:r>
            <a:r>
              <a:rPr lang="pt-BR" sz="1600" dirty="0" err="1" smtClean="0">
                <a:solidFill>
                  <a:prstClr val="black"/>
                </a:solidFill>
                <a:cs typeface="Arial"/>
              </a:rPr>
              <a:t>intersetorial</a:t>
            </a:r>
            <a:r>
              <a:rPr lang="pt-BR" sz="1600" dirty="0" smtClean="0">
                <a:solidFill>
                  <a:prstClr val="black"/>
                </a:solidFill>
                <a:cs typeface="Arial"/>
              </a:rPr>
              <a:t> 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solidFill>
                  <a:prstClr val="black"/>
                </a:solidFill>
                <a:cs typeface="Arial"/>
              </a:rPr>
              <a:t>(Saúde, Assistência Social, Sistema de Justiça, Segurança Pública, Educação, </a:t>
            </a:r>
            <a:r>
              <a:rPr lang="pt-BR" sz="1600" dirty="0" err="1" smtClean="0">
                <a:solidFill>
                  <a:prstClr val="black"/>
                </a:solidFill>
                <a:cs typeface="Arial"/>
              </a:rPr>
              <a:t>etc</a:t>
            </a:r>
            <a:r>
              <a:rPr lang="pt-BR" sz="1600" dirty="0" smtClean="0">
                <a:solidFill>
                  <a:prstClr val="black"/>
                </a:solidFill>
                <a:cs typeface="Arial"/>
              </a:rPr>
              <a:t>)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endParaRPr lang="pt-BR" sz="1600" dirty="0" smtClean="0">
              <a:solidFill>
                <a:prstClr val="black"/>
              </a:solidFill>
              <a:cs typeface="Arial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solidFill>
                  <a:prstClr val="black"/>
                </a:solidFill>
                <a:cs typeface="Arial"/>
              </a:rPr>
              <a:t>Formação de redes de atenção e proteção às pessoas em situação de violências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endParaRPr lang="pt-BR" sz="1600" dirty="0" smtClean="0">
              <a:solidFill>
                <a:prstClr val="black"/>
              </a:solidFill>
              <a:cs typeface="Arial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GARANTIA DE DIREITOS E CIDADANIA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4427984" y="91556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>
              <a:solidFill>
                <a:prstClr val="white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4440560" y="149163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>
              <a:solidFill>
                <a:prstClr val="white"/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436368" y="199568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>
              <a:solidFill>
                <a:prstClr val="white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436368" y="257175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>
              <a:solidFill>
                <a:prstClr val="white"/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4444752" y="336383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>
              <a:solidFill>
                <a:prstClr val="white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4444752" y="3879304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352C75B-9032-4317-9A8C-2250824AE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7" y="493830"/>
            <a:ext cx="2937347" cy="415584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B3C93571-DFA4-4334-AB5B-6CF72EC5545A}"/>
              </a:ext>
            </a:extLst>
          </p:cNvPr>
          <p:cNvSpPr/>
          <p:nvPr/>
        </p:nvSpPr>
        <p:spPr>
          <a:xfrm>
            <a:off x="3934046" y="217191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http://portalarquivos2.saude.gov.br/images/pdf/2017/fevereiro/07/cartilha_notificacao_violencias_2017.pdf</a:t>
            </a:r>
          </a:p>
        </p:txBody>
      </p:sp>
    </p:spTree>
    <p:extLst>
      <p:ext uri="{BB962C8B-B14F-4D97-AF65-F5344CB8AC3E}">
        <p14:creationId xmlns:p14="http://schemas.microsoft.com/office/powerpoint/2010/main" val="3491355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644098"/>
            <a:ext cx="340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Muito obrigada.</a:t>
            </a:r>
            <a:endParaRPr lang="pt-BR" sz="24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r>
              <a:rPr lang="pt-BR" sz="24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E-mail: viva@saude.gov.br</a:t>
            </a:r>
            <a:endParaRPr lang="pt-BR" sz="24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5">
            <a:extLst>
              <a:ext uri="{FF2B5EF4-FFF2-40B4-BE49-F238E27FC236}">
                <a16:creationId xmlns="" xmlns:a16="http://schemas.microsoft.com/office/drawing/2014/main" id="{024F4A49-7067-4208-960E-A6CC7ADE53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1410" y="196912"/>
            <a:ext cx="6235875" cy="773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pt-BR" sz="1800" b="1" dirty="0">
                <a:solidFill>
                  <a:srgbClr val="0000CC"/>
                </a:solidFill>
              </a:rPr>
              <a:t>Impactos </a:t>
            </a:r>
            <a:r>
              <a:rPr lang="pt-BR" sz="1800" b="1" dirty="0" smtClean="0">
                <a:solidFill>
                  <a:srgbClr val="0000CC"/>
                </a:solidFill>
              </a:rPr>
              <a:t>da violência </a:t>
            </a:r>
            <a:r>
              <a:rPr lang="pt-BR" sz="1800" b="1" dirty="0">
                <a:solidFill>
                  <a:srgbClr val="0000CC"/>
                </a:solidFill>
              </a:rPr>
              <a:t>na vidas das mulheres</a:t>
            </a:r>
            <a:endParaRPr sz="1800" b="1" dirty="0">
              <a:solidFill>
                <a:srgbClr val="0000CC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98BFC2C7-C911-44A8-A3CF-E324F20721E6}"/>
              </a:ext>
            </a:extLst>
          </p:cNvPr>
          <p:cNvGrpSpPr/>
          <p:nvPr/>
        </p:nvGrpSpPr>
        <p:grpSpPr>
          <a:xfrm>
            <a:off x="1232351" y="827546"/>
            <a:ext cx="6667829" cy="3876341"/>
            <a:chOff x="53811" y="593896"/>
            <a:chExt cx="8890439" cy="5168454"/>
          </a:xfrm>
        </p:grpSpPr>
        <p:grpSp>
          <p:nvGrpSpPr>
            <p:cNvPr id="5" name="Google Shape;89;p15">
              <a:extLst>
                <a:ext uri="{FF2B5EF4-FFF2-40B4-BE49-F238E27FC236}">
                  <a16:creationId xmlns="" xmlns:a16="http://schemas.microsoft.com/office/drawing/2014/main" id="{7D4DA6AC-4E86-40EC-A4A5-9EBE73F6CCC6}"/>
                </a:ext>
              </a:extLst>
            </p:cNvPr>
            <p:cNvGrpSpPr/>
            <p:nvPr/>
          </p:nvGrpSpPr>
          <p:grpSpPr>
            <a:xfrm>
              <a:off x="53811" y="593896"/>
              <a:ext cx="6788642" cy="4925544"/>
              <a:chOff x="2161766" y="-448994"/>
              <a:chExt cx="3954143" cy="6354849"/>
            </a:xfrm>
          </p:grpSpPr>
          <p:sp>
            <p:nvSpPr>
              <p:cNvPr id="6" name="Google Shape;90;p15">
                <a:extLst>
                  <a:ext uri="{FF2B5EF4-FFF2-40B4-BE49-F238E27FC236}">
                    <a16:creationId xmlns="" xmlns:a16="http://schemas.microsoft.com/office/drawing/2014/main" id="{4E387774-ABC9-41AB-8A8F-AA08B4C88CAE}"/>
                  </a:ext>
                </a:extLst>
              </p:cNvPr>
              <p:cNvSpPr/>
              <p:nvPr/>
            </p:nvSpPr>
            <p:spPr>
              <a:xfrm rot="15003412">
                <a:off x="3555239" y="4589462"/>
                <a:ext cx="1606533" cy="1026254"/>
              </a:xfrm>
              <a:prstGeom prst="ellipse">
                <a:avLst/>
              </a:prstGeom>
              <a:solidFill>
                <a:srgbClr val="D686E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342900" fontAlgn="base">
                  <a:buClrTx/>
                </a:pPr>
                <a:endParaRPr sz="1350" kern="1200">
                  <a:solidFill>
                    <a:srgbClr val="EEECE1"/>
                  </a:solidFill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" name="Google Shape;91;p15">
                <a:extLst>
                  <a:ext uri="{FF2B5EF4-FFF2-40B4-BE49-F238E27FC236}">
                    <a16:creationId xmlns="" xmlns:a16="http://schemas.microsoft.com/office/drawing/2014/main" id="{D83D8024-427F-4D73-BAC0-2ECC96192690}"/>
                  </a:ext>
                </a:extLst>
              </p:cNvPr>
              <p:cNvSpPr/>
              <p:nvPr/>
            </p:nvSpPr>
            <p:spPr>
              <a:xfrm rot="15000614">
                <a:off x="1635778" y="76994"/>
                <a:ext cx="2067664" cy="1015688"/>
              </a:xfrm>
              <a:prstGeom prst="ellipse">
                <a:avLst/>
              </a:prstGeom>
              <a:solidFill>
                <a:srgbClr val="D686E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342900" fontAlgn="base">
                  <a:buClrTx/>
                </a:pPr>
                <a:endParaRPr sz="1350" kern="1200">
                  <a:solidFill>
                    <a:srgbClr val="EEECE1"/>
                  </a:solidFill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" name="Google Shape;92;p15">
                <a:extLst>
                  <a:ext uri="{FF2B5EF4-FFF2-40B4-BE49-F238E27FC236}">
                    <a16:creationId xmlns="" xmlns:a16="http://schemas.microsoft.com/office/drawing/2014/main" id="{5F2D6587-FD94-480D-8A0C-DA26F5FBE5AF}"/>
                  </a:ext>
                </a:extLst>
              </p:cNvPr>
              <p:cNvSpPr/>
              <p:nvPr/>
            </p:nvSpPr>
            <p:spPr>
              <a:xfrm rot="15001161">
                <a:off x="2828670" y="2946425"/>
                <a:ext cx="1199287" cy="1199287"/>
              </a:xfrm>
              <a:prstGeom prst="ellipse">
                <a:avLst/>
              </a:prstGeom>
              <a:solidFill>
                <a:srgbClr val="D686E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342900" fontAlgn="base">
                  <a:buClrTx/>
                </a:pPr>
                <a:endParaRPr sz="1350" kern="1200">
                  <a:solidFill>
                    <a:srgbClr val="EEECE1"/>
                  </a:solidFill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" name="Google Shape;93;p15">
                <a:extLst>
                  <a:ext uri="{FF2B5EF4-FFF2-40B4-BE49-F238E27FC236}">
                    <a16:creationId xmlns="" xmlns:a16="http://schemas.microsoft.com/office/drawing/2014/main" id="{2203CAC7-C11E-4986-B050-567C93EABBCB}"/>
                  </a:ext>
                </a:extLst>
              </p:cNvPr>
              <p:cNvSpPr/>
              <p:nvPr/>
            </p:nvSpPr>
            <p:spPr>
              <a:xfrm rot="15001380">
                <a:off x="3985353" y="758662"/>
                <a:ext cx="2503354" cy="1757759"/>
              </a:xfrm>
              <a:prstGeom prst="ellipse">
                <a:avLst/>
              </a:prstGeom>
              <a:solidFill>
                <a:srgbClr val="D686E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342900" fontAlgn="base">
                  <a:buClrTx/>
                </a:pPr>
                <a:endParaRPr sz="1350" kern="1200">
                  <a:solidFill>
                    <a:srgbClr val="EEECE1"/>
                  </a:solidFill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" name="Google Shape;94;p15">
                <a:extLst>
                  <a:ext uri="{FF2B5EF4-FFF2-40B4-BE49-F238E27FC236}">
                    <a16:creationId xmlns="" xmlns:a16="http://schemas.microsoft.com/office/drawing/2014/main" id="{4A07FAC3-8D1E-4AED-B865-3BBE5E12CE73}"/>
                  </a:ext>
                </a:extLst>
              </p:cNvPr>
              <p:cNvSpPr/>
              <p:nvPr/>
            </p:nvSpPr>
            <p:spPr>
              <a:xfrm rot="15002134">
                <a:off x="2346293" y="1983127"/>
                <a:ext cx="1234484" cy="1001200"/>
              </a:xfrm>
              <a:prstGeom prst="ellipse">
                <a:avLst/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342900" fontAlgn="base">
                  <a:buClrTx/>
                </a:pPr>
                <a:endParaRPr sz="1350" kern="1200">
                  <a:solidFill>
                    <a:srgbClr val="EEECE1"/>
                  </a:solidFill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" name="Google Shape;95;p15">
                <a:extLst>
                  <a:ext uri="{FF2B5EF4-FFF2-40B4-BE49-F238E27FC236}">
                    <a16:creationId xmlns="" xmlns:a16="http://schemas.microsoft.com/office/drawing/2014/main" id="{B52AD427-38C0-4A6D-ACF9-4CD9838B9C53}"/>
                  </a:ext>
                </a:extLst>
              </p:cNvPr>
              <p:cNvSpPr/>
              <p:nvPr/>
            </p:nvSpPr>
            <p:spPr>
              <a:xfrm rot="15002299">
                <a:off x="2999887" y="447055"/>
                <a:ext cx="1380536" cy="917189"/>
              </a:xfrm>
              <a:prstGeom prst="ellipse">
                <a:avLst/>
              </a:prstGeom>
              <a:solidFill>
                <a:srgbClr val="D686E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342900" fontAlgn="base">
                  <a:buClrTx/>
                </a:pPr>
                <a:endParaRPr sz="1350" kern="1200">
                  <a:solidFill>
                    <a:srgbClr val="EEECE1"/>
                  </a:solidFill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12" name="Google Shape;96;p15">
              <a:extLst>
                <a:ext uri="{FF2B5EF4-FFF2-40B4-BE49-F238E27FC236}">
                  <a16:creationId xmlns="" xmlns:a16="http://schemas.microsoft.com/office/drawing/2014/main" id="{340526E0-64E9-4FC9-86F2-11F9D7FD3321}"/>
                </a:ext>
              </a:extLst>
            </p:cNvPr>
            <p:cNvGrpSpPr/>
            <p:nvPr/>
          </p:nvGrpSpPr>
          <p:grpSpPr>
            <a:xfrm>
              <a:off x="4569807" y="2908926"/>
              <a:ext cx="2440200" cy="1892949"/>
              <a:chOff x="4447194" y="1815764"/>
              <a:chExt cx="2440200" cy="3244258"/>
            </a:xfrm>
          </p:grpSpPr>
          <p:sp>
            <p:nvSpPr>
              <p:cNvPr id="13" name="Google Shape;97;p15">
                <a:extLst>
                  <a:ext uri="{FF2B5EF4-FFF2-40B4-BE49-F238E27FC236}">
                    <a16:creationId xmlns="" xmlns:a16="http://schemas.microsoft.com/office/drawing/2014/main" id="{02BD2523-D752-4999-9A95-0D69849E4D81}"/>
                  </a:ext>
                </a:extLst>
              </p:cNvPr>
              <p:cNvSpPr/>
              <p:nvPr/>
            </p:nvSpPr>
            <p:spPr>
              <a:xfrm>
                <a:off x="4447194" y="1815764"/>
                <a:ext cx="2440200" cy="3244258"/>
              </a:xfrm>
              <a:prstGeom prst="ellipse">
                <a:avLst/>
              </a:prstGeom>
              <a:solidFill>
                <a:srgbClr val="551561"/>
              </a:soli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342900" fontAlgn="base">
                  <a:buClrTx/>
                </a:pPr>
                <a:endParaRPr sz="1350" b="1" kern="120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" name="Google Shape;98;p15">
                <a:extLst>
                  <a:ext uri="{FF2B5EF4-FFF2-40B4-BE49-F238E27FC236}">
                    <a16:creationId xmlns="" xmlns:a16="http://schemas.microsoft.com/office/drawing/2014/main" id="{03C2233E-313A-44C5-8839-B6B523027ED4}"/>
                  </a:ext>
                </a:extLst>
              </p:cNvPr>
              <p:cNvSpPr txBox="1"/>
              <p:nvPr/>
            </p:nvSpPr>
            <p:spPr>
              <a:xfrm>
                <a:off x="4816246" y="2818692"/>
                <a:ext cx="1862700" cy="116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342900" fontAlgn="base">
                  <a:buClrTx/>
                </a:pPr>
                <a:r>
                  <a:rPr lang="pt-BR" sz="1200" b="1" kern="1200" dirty="0">
                    <a:solidFill>
                      <a:prstClr val="white"/>
                    </a:solidFill>
                    <a:latin typeface="Roboto"/>
                    <a:ea typeface="Roboto"/>
                    <a:cs typeface="Roboto"/>
                    <a:sym typeface="Roboto"/>
                  </a:rPr>
                  <a:t>Morte prematura e evitável</a:t>
                </a:r>
                <a:endParaRPr sz="1200" b="1" kern="1200" dirty="0">
                  <a:solidFill>
                    <a:prstClr val="whit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5" name="Google Shape;99;p15">
              <a:extLst>
                <a:ext uri="{FF2B5EF4-FFF2-40B4-BE49-F238E27FC236}">
                  <a16:creationId xmlns="" xmlns:a16="http://schemas.microsoft.com/office/drawing/2014/main" id="{5EBFF8F7-57C6-4E34-B1E9-97D1F3FF6217}"/>
                </a:ext>
              </a:extLst>
            </p:cNvPr>
            <p:cNvGrpSpPr/>
            <p:nvPr/>
          </p:nvGrpSpPr>
          <p:grpSpPr>
            <a:xfrm>
              <a:off x="3276513" y="2155103"/>
              <a:ext cx="1714224" cy="1423800"/>
              <a:chOff x="3200313" y="1374053"/>
              <a:chExt cx="1714224" cy="1423800"/>
            </a:xfrm>
          </p:grpSpPr>
          <p:sp>
            <p:nvSpPr>
              <p:cNvPr id="16" name="Google Shape;100;p15">
                <a:extLst>
                  <a:ext uri="{FF2B5EF4-FFF2-40B4-BE49-F238E27FC236}">
                    <a16:creationId xmlns="" xmlns:a16="http://schemas.microsoft.com/office/drawing/2014/main" id="{24FA0E34-89DC-45C0-8DDD-0F38B9D733C7}"/>
                  </a:ext>
                </a:extLst>
              </p:cNvPr>
              <p:cNvSpPr/>
              <p:nvPr/>
            </p:nvSpPr>
            <p:spPr>
              <a:xfrm>
                <a:off x="3200313" y="1374053"/>
                <a:ext cx="1714224" cy="1423800"/>
              </a:xfrm>
              <a:prstGeom prst="ellipse">
                <a:avLst/>
              </a:prstGeom>
              <a:solidFill>
                <a:srgbClr val="701C7F"/>
              </a:solidFill>
              <a:ln>
                <a:noFill/>
              </a:ln>
              <a:effectLst>
                <a:outerShdw blurRad="228600" dist="50800" dir="5400000" algn="tl" rotWithShape="0">
                  <a:srgbClr val="000000">
                    <a:alpha val="54900"/>
                  </a:srgbClr>
                </a:outerShdw>
              </a:effectLst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342900" fontAlgn="base">
                  <a:buClrTx/>
                </a:pPr>
                <a:endParaRPr sz="1350" b="1" kern="120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" name="Google Shape;101;p15">
                <a:extLst>
                  <a:ext uri="{FF2B5EF4-FFF2-40B4-BE49-F238E27FC236}">
                    <a16:creationId xmlns="" xmlns:a16="http://schemas.microsoft.com/office/drawing/2014/main" id="{5632AE05-D38C-4C34-A293-8D72430B569D}"/>
                  </a:ext>
                </a:extLst>
              </p:cNvPr>
              <p:cNvSpPr txBox="1"/>
              <p:nvPr/>
            </p:nvSpPr>
            <p:spPr>
              <a:xfrm>
                <a:off x="3269194" y="1676010"/>
                <a:ext cx="1463749" cy="9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342900" fontAlgn="base">
                  <a:buClrTx/>
                </a:pPr>
                <a:r>
                  <a:rPr lang="pt-BR" sz="1200" b="1" kern="1200" dirty="0">
                    <a:solidFill>
                      <a:prstClr val="white"/>
                    </a:solidFill>
                    <a:latin typeface="Roboto"/>
                    <a:ea typeface="Roboto"/>
                    <a:cs typeface="Roboto"/>
                    <a:sym typeface="Roboto"/>
                  </a:rPr>
                  <a:t>Ferimentos Físicos</a:t>
                </a:r>
                <a:endParaRPr sz="1200" b="1" kern="1200" dirty="0">
                  <a:solidFill>
                    <a:prstClr val="whit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8" name="Google Shape;102;p15">
              <a:extLst>
                <a:ext uri="{FF2B5EF4-FFF2-40B4-BE49-F238E27FC236}">
                  <a16:creationId xmlns="" xmlns:a16="http://schemas.microsoft.com/office/drawing/2014/main" id="{6B539EF3-6517-4025-813B-C0231A9C7500}"/>
                </a:ext>
              </a:extLst>
            </p:cNvPr>
            <p:cNvSpPr txBox="1"/>
            <p:nvPr/>
          </p:nvSpPr>
          <p:spPr>
            <a:xfrm>
              <a:off x="1505810" y="3183407"/>
              <a:ext cx="1403606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342900" fontAlgn="base">
                <a:buClrTx/>
              </a:pPr>
              <a:r>
                <a:rPr lang="pt-BR" sz="1200" b="1" kern="1200" dirty="0">
                  <a:solidFill>
                    <a:prstClr val="black"/>
                  </a:solidFill>
                  <a:latin typeface="Roboto"/>
                  <a:ea typeface="Roboto"/>
                  <a:cs typeface="Roboto"/>
                  <a:sym typeface="Roboto"/>
                </a:rPr>
                <a:t>Depressão</a:t>
              </a:r>
              <a:endParaRPr sz="1200" b="1" kern="1200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103;p15">
              <a:extLst>
                <a:ext uri="{FF2B5EF4-FFF2-40B4-BE49-F238E27FC236}">
                  <a16:creationId xmlns="" xmlns:a16="http://schemas.microsoft.com/office/drawing/2014/main" id="{4236EBCA-D8A4-416E-B599-D47DD6D34A96}"/>
                </a:ext>
              </a:extLst>
            </p:cNvPr>
            <p:cNvSpPr txBox="1"/>
            <p:nvPr/>
          </p:nvSpPr>
          <p:spPr>
            <a:xfrm>
              <a:off x="3065428" y="4375292"/>
              <a:ext cx="1550233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342900" fontAlgn="base">
                <a:buClrTx/>
              </a:pPr>
              <a:r>
                <a:rPr lang="pt-BR" sz="1200" b="1" kern="1200" dirty="0">
                  <a:solidFill>
                    <a:prstClr val="black"/>
                  </a:solidFill>
                  <a:latin typeface="Roboto"/>
                  <a:ea typeface="Roboto"/>
                  <a:cs typeface="Roboto"/>
                  <a:sym typeface="Roboto"/>
                </a:rPr>
                <a:t>Incapacitação</a:t>
              </a:r>
              <a:endParaRPr sz="1200" b="1" kern="1200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Google Shape;104;p15">
              <a:extLst>
                <a:ext uri="{FF2B5EF4-FFF2-40B4-BE49-F238E27FC236}">
                  <a16:creationId xmlns="" xmlns:a16="http://schemas.microsoft.com/office/drawing/2014/main" id="{8DC2A012-AAD1-48E9-ADB1-A24754363807}"/>
                </a:ext>
              </a:extLst>
            </p:cNvPr>
            <p:cNvSpPr txBox="1"/>
            <p:nvPr/>
          </p:nvSpPr>
          <p:spPr>
            <a:xfrm>
              <a:off x="4809143" y="1591575"/>
              <a:ext cx="1556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342900" fontAlgn="base">
                <a:buClrTx/>
              </a:pPr>
              <a:r>
                <a:rPr lang="pt-BR" sz="1200" b="1" kern="1200" dirty="0">
                  <a:solidFill>
                    <a:prstClr val="black"/>
                  </a:solidFill>
                  <a:latin typeface="Roboto"/>
                  <a:ea typeface="Roboto"/>
                  <a:cs typeface="Roboto"/>
                  <a:sym typeface="Roboto"/>
                </a:rPr>
                <a:t>Problemas saúde física, mental e reprodutiva</a:t>
              </a:r>
              <a:endParaRPr sz="1200" b="1" kern="1200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106;p15">
              <a:extLst>
                <a:ext uri="{FF2B5EF4-FFF2-40B4-BE49-F238E27FC236}">
                  <a16:creationId xmlns="" xmlns:a16="http://schemas.microsoft.com/office/drawing/2014/main" id="{E38F4C6C-E9A0-40FA-8AFE-BD31FA0DCBBA}"/>
                </a:ext>
              </a:extLst>
            </p:cNvPr>
            <p:cNvSpPr txBox="1"/>
            <p:nvPr/>
          </p:nvSpPr>
          <p:spPr>
            <a:xfrm>
              <a:off x="7387850" y="5277850"/>
              <a:ext cx="1556400" cy="4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defTabSz="342900" fontAlgn="base">
                <a:buClrTx/>
              </a:pPr>
              <a:r>
                <a:rPr lang="pt-BR" sz="1350" kern="1200" dirty="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OMS, 2015</a:t>
              </a:r>
              <a:endParaRPr sz="135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Google Shape;107;p15">
              <a:extLst>
                <a:ext uri="{FF2B5EF4-FFF2-40B4-BE49-F238E27FC236}">
                  <a16:creationId xmlns="" xmlns:a16="http://schemas.microsoft.com/office/drawing/2014/main" id="{C38C5404-4489-444B-A4BB-46FC1B92C1B3}"/>
                </a:ext>
              </a:extLst>
            </p:cNvPr>
            <p:cNvSpPr txBox="1"/>
            <p:nvPr/>
          </p:nvSpPr>
          <p:spPr>
            <a:xfrm>
              <a:off x="788751" y="2573211"/>
              <a:ext cx="1299365" cy="553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342900" fontAlgn="base">
                <a:buClrTx/>
              </a:pPr>
              <a:r>
                <a:rPr lang="pt-BR" sz="1200" b="1" kern="1200" dirty="0">
                  <a:solidFill>
                    <a:prstClr val="white"/>
                  </a:solidFill>
                  <a:latin typeface="Roboto"/>
                  <a:ea typeface="Roboto"/>
                  <a:cs typeface="Roboto"/>
                  <a:sym typeface="Roboto"/>
                </a:rPr>
                <a:t>Tentativas de suicídio</a:t>
              </a:r>
              <a:endParaRPr sz="1200" b="1" kern="1200" dirty="0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108;p15">
              <a:extLst>
                <a:ext uri="{FF2B5EF4-FFF2-40B4-BE49-F238E27FC236}">
                  <a16:creationId xmlns="" xmlns:a16="http://schemas.microsoft.com/office/drawing/2014/main" id="{FAADC295-AB15-40A3-AEE1-33F67217B1CD}"/>
                </a:ext>
              </a:extLst>
            </p:cNvPr>
            <p:cNvSpPr txBox="1"/>
            <p:nvPr/>
          </p:nvSpPr>
          <p:spPr>
            <a:xfrm>
              <a:off x="72350" y="887612"/>
              <a:ext cx="1677139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342900" fontAlgn="base">
                <a:buClrTx/>
              </a:pPr>
              <a:r>
                <a:rPr lang="pt-BR" sz="1050" b="1" kern="1200" dirty="0">
                  <a:solidFill>
                    <a:prstClr val="black"/>
                  </a:solidFill>
                  <a:latin typeface="Roboto"/>
                  <a:ea typeface="Roboto"/>
                  <a:cs typeface="Roboto"/>
                  <a:sym typeface="Roboto"/>
                </a:rPr>
                <a:t>Comportamentos nocivos em saúde</a:t>
              </a:r>
              <a:endParaRPr sz="1050" b="1" kern="1200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109;p15">
              <a:extLst>
                <a:ext uri="{FF2B5EF4-FFF2-40B4-BE49-F238E27FC236}">
                  <a16:creationId xmlns="" xmlns:a16="http://schemas.microsoft.com/office/drawing/2014/main" id="{8D624996-8883-45F8-AA7F-FD01233B618E}"/>
                </a:ext>
              </a:extLst>
            </p:cNvPr>
            <p:cNvSpPr txBox="1"/>
            <p:nvPr/>
          </p:nvSpPr>
          <p:spPr>
            <a:xfrm>
              <a:off x="1868791" y="1173942"/>
              <a:ext cx="1508259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342900" fontAlgn="base">
                <a:buClrTx/>
              </a:pPr>
              <a:r>
                <a:rPr lang="pt-BR" sz="1200" b="1" kern="1200" dirty="0">
                  <a:solidFill>
                    <a:prstClr val="black"/>
                  </a:solidFill>
                  <a:latin typeface="Roboto"/>
                  <a:ea typeface="Roboto"/>
                  <a:cs typeface="Roboto"/>
                  <a:sym typeface="Roboto"/>
                </a:rPr>
                <a:t>Marcas profundas</a:t>
              </a:r>
              <a:endParaRPr sz="1200" b="1" kern="1200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21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85723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Portaria 737/2001 – </a:t>
            </a:r>
            <a:r>
              <a:rPr lang="pt-BR" altLang="pt-BR" sz="1600" b="1" kern="1200" dirty="0">
                <a:solidFill>
                  <a:srgbClr val="7030A0"/>
                </a:solidFill>
                <a:latin typeface="Calibri" pitchFamily="34" charset="0"/>
                <a:ea typeface="MS PGothic" pitchFamily="34" charset="-128"/>
                <a:cs typeface="+mn-cs"/>
              </a:rPr>
              <a:t>Política Nacional de Redução </a:t>
            </a:r>
            <a:r>
              <a:rPr lang="pt-BR" altLang="pt-BR" sz="1600" b="1" kern="1200" dirty="0" smtClean="0">
                <a:solidFill>
                  <a:srgbClr val="7030A0"/>
                </a:solidFill>
                <a:latin typeface="Calibri" pitchFamily="34" charset="0"/>
                <a:ea typeface="MS PGothic" pitchFamily="34" charset="-128"/>
                <a:cs typeface="+mn-cs"/>
              </a:rPr>
              <a:t>de Morbimortalidades por Acidentes </a:t>
            </a:r>
            <a:r>
              <a:rPr lang="pt-BR" altLang="pt-BR" sz="1600" b="1" kern="1200" dirty="0">
                <a:solidFill>
                  <a:srgbClr val="7030A0"/>
                </a:solidFill>
                <a:latin typeface="Calibri" pitchFamily="34" charset="0"/>
                <a:ea typeface="MS PGothic" pitchFamily="34" charset="-128"/>
                <a:cs typeface="+mn-cs"/>
              </a:rPr>
              <a:t>e Violências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Lei nº 8.069/1990 - Estatuto da Criança e Adolescente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Lei </a:t>
            </a: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nº </a:t>
            </a:r>
            <a:r>
              <a:rPr lang="pt-BR" altLang="pt-BR" sz="16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10.778/2003 - Notificação de Violência contra </a:t>
            </a: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Mulher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Portaria nº 2.472/2010- Notificação de violências em serviços de referência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Lei </a:t>
            </a:r>
            <a:r>
              <a:rPr lang="pt-BR" altLang="pt-BR" sz="16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nº 10.741/2003 - Estatuto </a:t>
            </a: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da Pessoa Idosa, </a:t>
            </a:r>
            <a:r>
              <a:rPr lang="pt-BR" altLang="pt-BR" sz="16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modificada pela Lei nº 12.461, de 26 de julho de </a:t>
            </a: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2011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Portaria nº 1.876/2006. Diretrizes nacionais para a prevenção do suicídio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Portaria nº 104</a:t>
            </a:r>
            <a:r>
              <a:rPr lang="pt-BR" altLang="pt-BR" sz="1600" b="1" kern="1200" dirty="0" smtClean="0">
                <a:solidFill>
                  <a:srgbClr val="0000CC"/>
                </a:solidFill>
                <a:latin typeface="Calibri" pitchFamily="34" charset="0"/>
                <a:ea typeface="MS PGothic" pitchFamily="34" charset="-128"/>
                <a:cs typeface="+mn-cs"/>
              </a:rPr>
              <a:t>/</a:t>
            </a: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2011 – notificação compulsória em todos os serviços de saúde públicos e privados.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Portaria </a:t>
            </a:r>
            <a:r>
              <a:rPr lang="pt-BR" altLang="pt-BR" sz="16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n</a:t>
            </a: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º 1.271/2014 </a:t>
            </a:r>
            <a:r>
              <a:rPr lang="pt-BR" altLang="pt-BR" sz="16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– Violência Sexual e Tentativa de Suicídio como </a:t>
            </a:r>
            <a:r>
              <a:rPr lang="pt-BR" altLang="pt-BR" sz="1600" b="1" kern="1200" dirty="0">
                <a:solidFill>
                  <a:srgbClr val="7030A0"/>
                </a:solidFill>
                <a:latin typeface="Calibri" pitchFamily="34" charset="0"/>
                <a:ea typeface="MS PGothic" pitchFamily="34" charset="-128"/>
                <a:cs typeface="+mn-cs"/>
              </a:rPr>
              <a:t>notificação imediata</a:t>
            </a:r>
            <a:r>
              <a:rPr lang="pt-BR" altLang="pt-BR" sz="1600" u="sng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lang="pt-BR" altLang="pt-BR" sz="16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(em até 24 horas pelo município).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16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Portaria de Consolidação nº 4 de 28 de setembro de </a:t>
            </a:r>
            <a:r>
              <a:rPr lang="pt-BR" altLang="pt-BR" sz="16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2017</a:t>
            </a:r>
            <a:r>
              <a:rPr lang="pt-BR" altLang="pt-BR" sz="16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. Lista de doenças e agravos de notificação compulsória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808226" y="245606"/>
            <a:ext cx="7796221" cy="595462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pt-BR" sz="2000" b="1" dirty="0" smtClean="0">
              <a:solidFill>
                <a:srgbClr val="7030A0"/>
              </a:solidFill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28662" y="24560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1800" b="1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Referências legais da notificação compulsória de violências</a:t>
            </a:r>
            <a:endParaRPr lang="pt-BR" sz="1800" b="1" kern="120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54913" y="590835"/>
            <a:ext cx="7574860" cy="3357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2000" b="1" kern="1200" dirty="0">
                <a:solidFill>
                  <a:srgbClr val="1F497D">
                    <a:lumMod val="75000"/>
                  </a:srgbClr>
                </a:solidFill>
              </a:rPr>
              <a:t>Sistema de Vigilância de Violências e Acidentes – </a:t>
            </a:r>
            <a:r>
              <a:rPr lang="pt-BR" sz="2000" b="1" kern="1200" dirty="0">
                <a:solidFill>
                  <a:srgbClr val="7030A0"/>
                </a:solidFill>
              </a:rPr>
              <a:t>VIVA </a:t>
            </a:r>
            <a:r>
              <a:rPr lang="pt-BR" sz="2000" b="1" kern="1200" dirty="0" err="1" smtClean="0">
                <a:solidFill>
                  <a:srgbClr val="7030A0"/>
                </a:solidFill>
              </a:rPr>
              <a:t>Sinan</a:t>
            </a:r>
            <a:endParaRPr lang="pt-BR" sz="2000" b="1" kern="1200" dirty="0">
              <a:solidFill>
                <a:srgbClr val="7030A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0528" t="26091" r="29859" b="24307"/>
          <a:stretch/>
        </p:blipFill>
        <p:spPr>
          <a:xfrm>
            <a:off x="5580112" y="1586550"/>
            <a:ext cx="2952585" cy="124834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1450181"/>
            <a:ext cx="5256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1800" b="1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Exigência legal </a:t>
            </a:r>
            <a:r>
              <a:rPr lang="pt-BR" sz="18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para notificação de violências contra crianças, adolescentes, mulheres, pessoas idosas e pessoas com </a:t>
            </a:r>
            <a:r>
              <a:rPr lang="pt-BR" sz="18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deficiência;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1800" b="1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Visibilidade</a:t>
            </a:r>
            <a:r>
              <a:rPr lang="pt-BR" sz="18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 ao problema, permitindo conhecer sua magnitude, gravidade e </a:t>
            </a:r>
            <a:r>
              <a:rPr lang="pt-BR" sz="18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perfil 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18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Elemento-chave na </a:t>
            </a:r>
            <a:r>
              <a:rPr lang="pt-BR" sz="1800" b="1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atenção integral</a:t>
            </a:r>
            <a:r>
              <a:rPr lang="pt-BR" sz="18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 às pessoas, permitindo que a </a:t>
            </a:r>
            <a:r>
              <a:rPr lang="pt-BR" sz="1800" b="1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rede</a:t>
            </a:r>
            <a:r>
              <a:rPr lang="pt-BR" sz="18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lang="pt-BR" sz="1800" b="1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de proteção e de garantia de direitos </a:t>
            </a:r>
            <a:r>
              <a:rPr lang="pt-BR" sz="18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seja acionada e se articule</a:t>
            </a:r>
            <a:r>
              <a:rPr lang="pt-BR" sz="18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1800" b="1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Instrumento de cuidado e não de denúncia</a:t>
            </a:r>
            <a:endParaRPr lang="pt-BR" sz="1800" b="1" kern="120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99592" y="483518"/>
            <a:ext cx="7574860" cy="3357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2000" b="1" kern="1200" dirty="0">
                <a:solidFill>
                  <a:srgbClr val="1F497D">
                    <a:lumMod val="75000"/>
                  </a:srgbClr>
                </a:solidFill>
              </a:rPr>
              <a:t>Sistema de Vigilância de Violências e Acidentes – </a:t>
            </a:r>
            <a:r>
              <a:rPr lang="pt-BR" sz="2000" b="1" kern="1200" dirty="0">
                <a:solidFill>
                  <a:srgbClr val="7030A0"/>
                </a:solidFill>
              </a:rPr>
              <a:t>VIVA SINAN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2113" t="18389" r="29754" b="19421"/>
          <a:stretch/>
        </p:blipFill>
        <p:spPr>
          <a:xfrm>
            <a:off x="7164292" y="1304065"/>
            <a:ext cx="1879795" cy="129268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5576" y="1304065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18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A </a:t>
            </a:r>
            <a:r>
              <a:rPr lang="pt-BR" sz="18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definição de caso de </a:t>
            </a:r>
            <a:r>
              <a:rPr lang="pt-BR" sz="18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violência: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18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Caso </a:t>
            </a:r>
            <a:r>
              <a:rPr lang="pt-BR" sz="18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suspeito ou confirmado de violência doméstica/intrafamiliar, sexual, </a:t>
            </a:r>
            <a:r>
              <a:rPr lang="pt-BR" sz="1800" kern="12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+mn-cs"/>
              </a:rPr>
              <a:t>autoprovocada</a:t>
            </a:r>
            <a:r>
              <a:rPr lang="pt-BR" sz="18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, tráfico de pessoas, trabalho escravo, trabalho infantil, tortura, intervenção legal e violências </a:t>
            </a:r>
            <a:r>
              <a:rPr lang="pt-BR" sz="1800" kern="1200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homofóbicas</a:t>
            </a:r>
            <a:r>
              <a:rPr lang="pt-BR" sz="18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 contra mulheres e homens em todas as idades. </a:t>
            </a:r>
            <a:endParaRPr lang="pt-BR" sz="1800" kern="1200" dirty="0" smtClean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sz="1800" kern="120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1800" kern="1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No </a:t>
            </a:r>
            <a:r>
              <a:rPr lang="pt-BR" sz="1800" kern="1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caso de violência extrafamiliar/comunitária, somente serão objetos de notificação as violências contra crianças, adolescentes, mulheres, pessoas idosas, pessoas com deficiência, indígenas e população LGBT.</a:t>
            </a:r>
          </a:p>
        </p:txBody>
      </p:sp>
    </p:spTree>
    <p:extLst>
      <p:ext uri="{BB962C8B-B14F-4D97-AF65-F5344CB8AC3E}">
        <p14:creationId xmlns:p14="http://schemas.microsoft.com/office/powerpoint/2010/main" val="30400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="" xmlns:a16="http://schemas.microsoft.com/office/drawing/2014/main" id="{FA61C9FE-AD76-443E-B9CD-15C12319D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95486"/>
            <a:ext cx="5829300" cy="857250"/>
          </a:xfrm>
        </p:spPr>
        <p:txBody>
          <a:bodyPr/>
          <a:lstStyle/>
          <a:p>
            <a:r>
              <a:rPr lang="pt-BR" altLang="pt-BR" sz="2700" b="1" dirty="0">
                <a:solidFill>
                  <a:srgbClr val="7030A0"/>
                </a:solidFill>
                <a:latin typeface="Calibri" panose="020F0502020204030204" pitchFamily="34" charset="0"/>
              </a:rPr>
              <a:t>Notificação</a:t>
            </a:r>
            <a:r>
              <a:rPr lang="pt-BR" altLang="pt-BR" sz="2700" dirty="0">
                <a:latin typeface="Calibri" panose="020F0502020204030204" pitchFamily="34" charset="0"/>
              </a:rPr>
              <a:t> </a:t>
            </a:r>
            <a:r>
              <a:rPr lang="pt-BR" altLang="pt-BR" sz="2700" b="1" dirty="0">
                <a:solidFill>
                  <a:srgbClr val="7030A0"/>
                </a:solidFill>
                <a:latin typeface="Calibri" panose="020F0502020204030204" pitchFamily="34" charset="0"/>
              </a:rPr>
              <a:t>de violências</a:t>
            </a:r>
          </a:p>
        </p:txBody>
      </p:sp>
      <p:sp>
        <p:nvSpPr>
          <p:cNvPr id="28675" name="Espaço Reservado para Conteúdo 2">
            <a:extLst>
              <a:ext uri="{FF2B5EF4-FFF2-40B4-BE49-F238E27FC236}">
                <a16:creationId xmlns="" xmlns:a16="http://schemas.microsoft.com/office/drawing/2014/main" id="{82CDB084-5188-45D0-85CA-392F3720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61" y="1200151"/>
            <a:ext cx="8760177" cy="3394472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pt-BR" altLang="pt-BR" dirty="0">
                <a:latin typeface="Calibri" panose="020F0502020204030204" pitchFamily="34" charset="0"/>
              </a:rPr>
              <a:t>De 2011 (universalização no SUS) até 2017 </a:t>
            </a:r>
            <a:r>
              <a:rPr lang="pt-BR" altLang="pt-BR" dirty="0" smtClean="0">
                <a:latin typeface="Calibri" panose="020F0502020204030204" pitchFamily="34" charset="0"/>
              </a:rPr>
              <a:t>foram ~ </a:t>
            </a:r>
            <a:r>
              <a:rPr lang="pt-BR" altLang="pt-BR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1.500.000</a:t>
            </a:r>
            <a:r>
              <a:rPr lang="pt-BR" altLang="pt-BR" sz="3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pt-BR" dirty="0">
                <a:latin typeface="Calibri" panose="020F0502020204030204" pitchFamily="34" charset="0"/>
              </a:rPr>
              <a:t>notificações de violência no Brasil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pt-BR" altLang="pt-BR" dirty="0">
                <a:latin typeface="Calibri" panose="020F0502020204030204" pitchFamily="34" charset="0"/>
              </a:rPr>
              <a:t>Crescimento de </a:t>
            </a:r>
            <a:r>
              <a:rPr lang="pt-BR" altLang="pt-BR" b="1" dirty="0">
                <a:latin typeface="Calibri" panose="020F0502020204030204" pitchFamily="34" charset="0"/>
              </a:rPr>
              <a:t>212,5%</a:t>
            </a:r>
            <a:r>
              <a:rPr lang="pt-BR" altLang="pt-BR" dirty="0">
                <a:latin typeface="Calibri" panose="020F0502020204030204" pitchFamily="34" charset="0"/>
              </a:rPr>
              <a:t> entre 2011 e 2017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pt-BR" altLang="pt-BR" dirty="0">
                <a:latin typeface="Calibri" panose="020F0502020204030204" pitchFamily="34" charset="0"/>
              </a:rPr>
              <a:t>Hoje </a:t>
            </a:r>
            <a:r>
              <a:rPr lang="pt-BR" altLang="pt-BR" b="1" dirty="0">
                <a:latin typeface="Calibri" panose="020F0502020204030204" pitchFamily="34" charset="0"/>
              </a:rPr>
              <a:t>74%</a:t>
            </a:r>
            <a:r>
              <a:rPr lang="pt-BR" altLang="pt-BR" dirty="0">
                <a:latin typeface="Calibri" panose="020F0502020204030204" pitchFamily="34" charset="0"/>
              </a:rPr>
              <a:t> dos municípios brasileiros notificam </a:t>
            </a: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pt-BR" altLang="pt-BR" dirty="0">
                <a:latin typeface="Calibri" panose="020F0502020204030204" pitchFamily="34" charset="0"/>
              </a:rPr>
              <a:t>~ </a:t>
            </a:r>
            <a:r>
              <a:rPr lang="pt-BR" alt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70%</a:t>
            </a:r>
            <a:r>
              <a:rPr lang="pt-BR" altLang="pt-B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pt-BR" dirty="0">
                <a:latin typeface="Calibri" panose="020F0502020204030204" pitchFamily="34" charset="0"/>
              </a:rPr>
              <a:t>contra pessoas do sexo feminino;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3;p22">
            <a:extLst>
              <a:ext uri="{FF2B5EF4-FFF2-40B4-BE49-F238E27FC236}">
                <a16:creationId xmlns="" xmlns:a16="http://schemas.microsoft.com/office/drawing/2014/main" id="{64F64F83-CC37-44D5-9346-4819AB5375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326" y="1161856"/>
            <a:ext cx="9037674" cy="26625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Saúde Brasil </a:t>
            </a:r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2018 - dois capítulos sobre violência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pt-BR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Risco de óbito por causas externas em mulheres com notificação de violência no Brasil, 2011 a 2016.</a:t>
            </a:r>
            <a:br>
              <a:rPr lang="pt-BR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Estudo exploratório da mortalidade feminina por doenças crônicas não transmissíveis com notificação anterior de violência </a:t>
            </a:r>
            <a:br>
              <a:rPr lang="pt-BR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150606" y="76200"/>
            <a:ext cx="8842800" cy="6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Fluxograma do </a:t>
            </a:r>
            <a:r>
              <a:rPr lang="pt-BR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linkage</a:t>
            </a:r>
            <a:r>
              <a:rPr lang="pt-BR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os dados do </a:t>
            </a:r>
            <a:r>
              <a:rPr lang="pt-BR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Sinan</a:t>
            </a:r>
            <a:r>
              <a:rPr lang="pt-BR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SIM e distribuição dos óbitos por causas externas e doenças crônicas não transmissíveis. Brasil, 2011-2016.</a:t>
            </a:r>
            <a:endParaRPr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Agrupar 9">
            <a:extLst>
              <a:ext uri="{FF2B5EF4-FFF2-40B4-BE49-F238E27FC236}">
                <a16:creationId xmlns="" xmlns:a16="http://schemas.microsoft.com/office/drawing/2014/main" id="{BB146D7F-2F36-4C22-9F19-6960862F3C6E}"/>
              </a:ext>
            </a:extLst>
          </p:cNvPr>
          <p:cNvGrpSpPr/>
          <p:nvPr/>
        </p:nvGrpSpPr>
        <p:grpSpPr>
          <a:xfrm>
            <a:off x="270135" y="978195"/>
            <a:ext cx="8769017" cy="3083138"/>
            <a:chOff x="150600" y="761174"/>
            <a:chExt cx="8618417" cy="2979166"/>
          </a:xfrm>
        </p:grpSpPr>
        <p:sp>
          <p:nvSpPr>
            <p:cNvPr id="11" name="Fluxograma: Processo Alternativo 2">
              <a:extLst>
                <a:ext uri="{FF2B5EF4-FFF2-40B4-BE49-F238E27FC236}">
                  <a16:creationId xmlns="" xmlns:a16="http://schemas.microsoft.com/office/drawing/2014/main" id="{F5F4A30C-21CC-4E64-B12D-E19E34D3A13C}"/>
                </a:ext>
              </a:extLst>
            </p:cNvPr>
            <p:cNvSpPr/>
            <p:nvPr/>
          </p:nvSpPr>
          <p:spPr>
            <a:xfrm>
              <a:off x="150600" y="826945"/>
              <a:ext cx="2683042" cy="900473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SINAN</a:t>
              </a:r>
            </a:p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812.157 notificações de violências.</a:t>
              </a:r>
            </a:p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Todos os tipos.</a:t>
              </a:r>
            </a:p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Mulheres de todas as idades</a:t>
              </a:r>
            </a:p>
            <a:p>
              <a:pPr algn="ctr"/>
              <a:endParaRPr lang="pt-BR" sz="1100" b="1" dirty="0"/>
            </a:p>
          </p:txBody>
        </p:sp>
        <p:sp>
          <p:nvSpPr>
            <p:cNvPr id="12" name="Fluxograma: Processo Alternativo 5">
              <a:extLst>
                <a:ext uri="{FF2B5EF4-FFF2-40B4-BE49-F238E27FC236}">
                  <a16:creationId xmlns="" xmlns:a16="http://schemas.microsoft.com/office/drawing/2014/main" id="{8E830F39-AFF1-48AF-B09A-6C1ABFFF6365}"/>
                </a:ext>
              </a:extLst>
            </p:cNvPr>
            <p:cNvSpPr/>
            <p:nvPr/>
          </p:nvSpPr>
          <p:spPr>
            <a:xfrm>
              <a:off x="6085975" y="761174"/>
              <a:ext cx="2683042" cy="900473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SIM</a:t>
              </a:r>
            </a:p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3.196.446 óbitos.</a:t>
              </a:r>
            </a:p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Todas as causas básicas de óbito.</a:t>
              </a:r>
            </a:p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Mulheres de todas as idades.</a:t>
              </a:r>
            </a:p>
          </p:txBody>
        </p:sp>
        <p:sp>
          <p:nvSpPr>
            <p:cNvPr id="13" name="Seta: da Esquerda para a Direita e para Cima 4">
              <a:extLst>
                <a:ext uri="{FF2B5EF4-FFF2-40B4-BE49-F238E27FC236}">
                  <a16:creationId xmlns="" xmlns:a16="http://schemas.microsoft.com/office/drawing/2014/main" id="{6CC87546-2717-4851-BB4F-B039A2AF43FC}"/>
                </a:ext>
              </a:extLst>
            </p:cNvPr>
            <p:cNvSpPr/>
            <p:nvPr/>
          </p:nvSpPr>
          <p:spPr>
            <a:xfrm rot="10800000">
              <a:off x="3250608" y="873693"/>
              <a:ext cx="2187743" cy="925558"/>
            </a:xfrm>
            <a:prstGeom prst="leftRightUpArrow">
              <a:avLst>
                <a:gd name="adj1" fmla="val 61388"/>
                <a:gd name="adj2" fmla="val 30694"/>
                <a:gd name="adj3" fmla="val 8107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</p:txBody>
        </p:sp>
        <p:sp>
          <p:nvSpPr>
            <p:cNvPr id="14" name="Fluxograma: Processo Alternativo 8">
              <a:extLst>
                <a:ext uri="{FF2B5EF4-FFF2-40B4-BE49-F238E27FC236}">
                  <a16:creationId xmlns="" xmlns:a16="http://schemas.microsoft.com/office/drawing/2014/main" id="{58746E0C-9960-4FE1-B56B-7EE3375515F9}"/>
                </a:ext>
              </a:extLst>
            </p:cNvPr>
            <p:cNvSpPr/>
            <p:nvPr/>
          </p:nvSpPr>
          <p:spPr>
            <a:xfrm>
              <a:off x="2873541" y="2012705"/>
              <a:ext cx="2683042" cy="760489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</a:rPr>
                <a:t>16.405 Mulheres identificadas nos dois sistemas.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="" xmlns:a16="http://schemas.microsoft.com/office/drawing/2014/main" id="{2DAF8370-192C-4F89-82F9-3F53E54B876A}"/>
                </a:ext>
              </a:extLst>
            </p:cNvPr>
            <p:cNvSpPr txBox="1"/>
            <p:nvPr/>
          </p:nvSpPr>
          <p:spPr>
            <a:xfrm>
              <a:off x="3990852" y="1308290"/>
              <a:ext cx="8783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>
                  <a:solidFill>
                    <a:schemeClr val="bg1"/>
                  </a:solidFill>
                </a:rPr>
                <a:t>24. 601 PARES</a:t>
              </a:r>
            </a:p>
          </p:txBody>
        </p:sp>
        <p:sp>
          <p:nvSpPr>
            <p:cNvPr id="16" name="Fluxograma: Processo Alternativo 10">
              <a:extLst>
                <a:ext uri="{FF2B5EF4-FFF2-40B4-BE49-F238E27FC236}">
                  <a16:creationId xmlns="" xmlns:a16="http://schemas.microsoft.com/office/drawing/2014/main" id="{11012CF4-D15B-4588-AB68-99EE5AD2447A}"/>
                </a:ext>
              </a:extLst>
            </p:cNvPr>
            <p:cNvSpPr/>
            <p:nvPr/>
          </p:nvSpPr>
          <p:spPr>
            <a:xfrm>
              <a:off x="5808394" y="2979851"/>
              <a:ext cx="2683042" cy="760489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</a:rPr>
                <a:t>Causas Externas</a:t>
              </a:r>
            </a:p>
            <a:p>
              <a:pPr algn="ctr"/>
              <a:r>
                <a:rPr lang="pt-BR" sz="1200" b="1" dirty="0">
                  <a:solidFill>
                    <a:schemeClr val="bg1"/>
                  </a:solidFill>
                </a:rPr>
                <a:t>SINAN::SIM</a:t>
              </a:r>
            </a:p>
            <a:p>
              <a:pPr algn="ctr"/>
              <a:r>
                <a:rPr lang="pt-BR" sz="1200" b="1" dirty="0">
                  <a:solidFill>
                    <a:schemeClr val="bg1"/>
                  </a:solidFill>
                </a:rPr>
                <a:t>6.393 pares verdadeiros</a:t>
              </a:r>
            </a:p>
          </p:txBody>
        </p:sp>
        <p:sp>
          <p:nvSpPr>
            <p:cNvPr id="17" name="Fluxograma: Processo Alternativo 11">
              <a:extLst>
                <a:ext uri="{FF2B5EF4-FFF2-40B4-BE49-F238E27FC236}">
                  <a16:creationId xmlns="" xmlns:a16="http://schemas.microsoft.com/office/drawing/2014/main" id="{08FB173D-53C2-4638-8336-F62CEA935251}"/>
                </a:ext>
              </a:extLst>
            </p:cNvPr>
            <p:cNvSpPr/>
            <p:nvPr/>
          </p:nvSpPr>
          <p:spPr>
            <a:xfrm>
              <a:off x="416096" y="2979851"/>
              <a:ext cx="2683042" cy="760489"/>
            </a:xfrm>
            <a:prstGeom prst="flowChartAlternateProcess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</a:rPr>
                <a:t>Doenças Crônicas não transmissíveis.</a:t>
              </a:r>
            </a:p>
            <a:p>
              <a:pPr algn="ctr"/>
              <a:r>
                <a:rPr lang="pt-BR" sz="1200" b="1" dirty="0">
                  <a:solidFill>
                    <a:schemeClr val="bg1"/>
                  </a:solidFill>
                </a:rPr>
                <a:t>SINAN::SIM</a:t>
              </a:r>
            </a:p>
            <a:p>
              <a:pPr algn="ctr"/>
              <a:r>
                <a:rPr lang="pt-BR" sz="1200" b="1" dirty="0">
                  <a:solidFill>
                    <a:schemeClr val="bg1"/>
                  </a:solidFill>
                </a:rPr>
                <a:t>4.457 pares verdadeiros.</a:t>
              </a:r>
            </a:p>
          </p:txBody>
        </p:sp>
        <p:sp>
          <p:nvSpPr>
            <p:cNvPr id="18" name="Seta: da Esquerda para a Direita e para Cima 7">
              <a:extLst>
                <a:ext uri="{FF2B5EF4-FFF2-40B4-BE49-F238E27FC236}">
                  <a16:creationId xmlns="" xmlns:a16="http://schemas.microsoft.com/office/drawing/2014/main" id="{75F541A2-8014-433E-BD78-EDF9595159C3}"/>
                </a:ext>
              </a:extLst>
            </p:cNvPr>
            <p:cNvSpPr/>
            <p:nvPr/>
          </p:nvSpPr>
          <p:spPr>
            <a:xfrm>
              <a:off x="3551698" y="3105929"/>
              <a:ext cx="1756611" cy="508332"/>
            </a:xfrm>
            <a:prstGeom prst="leftRightUp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7372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129775" y="82869"/>
            <a:ext cx="8416800" cy="5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das mulheres com notificação de violência e óbito por causas </a:t>
            </a:r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externas (acidentes e violências)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-87064" y="904547"/>
            <a:ext cx="5101389" cy="3590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No período de 2011 a 2016,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três mulheres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notificação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de violência morreram por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causas externas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 dia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em média;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54,5% brancas e 44,3% negras;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63,1% com ensino fundamental I ou II (9º ano);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58,0% solteiras e 27,6% casadas ou em união estável;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78,4% </a:t>
            </a:r>
            <a:r>
              <a:rPr lang="pt-BR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residentes em municípios de até 500 mil habitantes </a:t>
            </a:r>
            <a:endParaRPr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l="1772" t="3258" r="40690" b="35597"/>
          <a:stretch/>
        </p:blipFill>
        <p:spPr>
          <a:xfrm>
            <a:off x="5014325" y="1074058"/>
            <a:ext cx="3999900" cy="316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579</TotalTime>
  <Words>1105</Words>
  <Application>Microsoft Office PowerPoint</Application>
  <PresentationFormat>Apresentação na tela (16:9)</PresentationFormat>
  <Paragraphs>124</Paragraphs>
  <Slides>16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16</vt:i4>
      </vt:variant>
    </vt:vector>
  </HeadingPairs>
  <TitlesOfParts>
    <vt:vector size="32" baseType="lpstr">
      <vt:lpstr>Arial</vt:lpstr>
      <vt:lpstr>Calibri</vt:lpstr>
      <vt:lpstr>Roboto</vt:lpstr>
      <vt:lpstr>BatangChe</vt:lpstr>
      <vt:lpstr>Oswald</vt:lpstr>
      <vt:lpstr>Comfortaa</vt:lpstr>
      <vt:lpstr>Calibri Light</vt:lpstr>
      <vt:lpstr>Source Code Pro</vt:lpstr>
      <vt:lpstr>MS PGothic</vt:lpstr>
      <vt:lpstr>Modern Writer</vt:lpstr>
      <vt:lpstr>Office Theme</vt:lpstr>
      <vt:lpstr>1_Office Theme</vt:lpstr>
      <vt:lpstr>2_Office Theme</vt:lpstr>
      <vt:lpstr>Tema do Office</vt:lpstr>
      <vt:lpstr>3_Office Theme</vt:lpstr>
      <vt:lpstr>1_Tema do Office</vt:lpstr>
      <vt:lpstr>Violência contra as mulheres: questões para a saúde</vt:lpstr>
      <vt:lpstr>Impactos da violência na vidas das mulheres</vt:lpstr>
      <vt:lpstr>Apresentação do PowerPoint</vt:lpstr>
      <vt:lpstr>Apresentação do PowerPoint</vt:lpstr>
      <vt:lpstr>Apresentação do PowerPoint</vt:lpstr>
      <vt:lpstr>Notificação de violências</vt:lpstr>
      <vt:lpstr>Saúde Brasil 2018 - dois capítulos sobre violência  Risco de óbito por causas externas em mulheres com notificação de violência no Brasil, 2011 a 2016.  Estudo exploratório da mortalidade feminina por doenças crônicas não transmissíveis com notificação anterior de violência  </vt:lpstr>
      <vt:lpstr>Fluxograma do linkage com os dados do Sinan e SIM e distribuição dos óbitos por causas externas e doenças crônicas não transmissíveis. Brasil, 2011-2016.</vt:lpstr>
      <vt:lpstr>Características das mulheres com notificação de violência e óbito por causas externas (acidentes e violências)</vt:lpstr>
      <vt:lpstr>Características das mulheres com notificação de violência e óbito por causas não transmissíveis</vt:lpstr>
      <vt:lpstr>Características das violências em mulheres com óbito por causas externas </vt:lpstr>
      <vt:lpstr>Apresentação do PowerPoint</vt:lpstr>
      <vt:lpstr>Considerações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Quadro de avisos Espaço para compartilhar dúvidas e recados até versão final (deletar após validado pela Dra. Fátima)</dc:title>
  <dc:creator>Cheila Marina</dc:creator>
  <cp:lastModifiedBy>Renata Sakai de Barros Correia</cp:lastModifiedBy>
  <cp:revision>100</cp:revision>
  <cp:lastPrinted>2019-03-14T15:18:13Z</cp:lastPrinted>
  <dcterms:modified xsi:type="dcterms:W3CDTF">2019-03-14T15:32:23Z</dcterms:modified>
</cp:coreProperties>
</file>