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56" r:id="rId4"/>
    <p:sldId id="533" r:id="rId5"/>
    <p:sldId id="314" r:id="rId6"/>
    <p:sldId id="315" r:id="rId7"/>
    <p:sldId id="448" r:id="rId8"/>
    <p:sldId id="549" r:id="rId9"/>
    <p:sldId id="453" r:id="rId10"/>
    <p:sldId id="454" r:id="rId11"/>
    <p:sldId id="462" r:id="rId12"/>
    <p:sldId id="587" r:id="rId13"/>
    <p:sldId id="524" r:id="rId14"/>
    <p:sldId id="538" r:id="rId15"/>
    <p:sldId id="539" r:id="rId16"/>
    <p:sldId id="540" r:id="rId17"/>
    <p:sldId id="535" r:id="rId18"/>
  </p:sldIdLst>
  <p:sldSz cx="9906000" cy="6858000" type="A4"/>
  <p:notesSz cx="7023100" cy="9309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0827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1" autoAdjust="0"/>
    <p:restoredTop sz="83805" autoAdjust="0"/>
  </p:normalViewPr>
  <p:slideViewPr>
    <p:cSldViewPr snapToGrid="0">
      <p:cViewPr varScale="1">
        <p:scale>
          <a:sx n="96" d="100"/>
          <a:sy n="96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ana.faria\Google%20Drive\SESAI_novo\dados%20DSEI\cobertura%20atendimentos%2003dez2018\todas%20as%20tabel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lucas.felipe\Documents\RAG\Luana_Apresenta&#231;&#227;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fontao\AppData\Local\Microsoft\Windows\INetCache\Content.Outlook\ZBM32F43\acompanhamento%20de%20crian&#231;a%20e%20gestante%20(00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fontao\AppData\Local\Microsoft\Windows\INetCache\Content.Outlook\ZBM32F43\acompanhamento%20de%20crian&#231;a%20e%20gestante%20(00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ocnas\SGEP\dasi\SESAI\CGAPSI\CGAPSI%202018\BOLETIM_2018\Saude%20Mulheres%20e%20Crian&#231;as\Gr&#225;ficos%20pre%20nata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ana.faria\Google%20Drive\SESAI_novo\N&#250;cleos%20DIASI\N&#218;CLEO%205\SA&#218;DE%20SEXUAL\testes%20r&#225;pido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ocnas\SGEP\dasi\SESAI\CGAPSI\CGAPSI%202017-%20primeiro%20semestre\&#193;reas%20T&#233;cnicas\Sa&#250;de%20Bucal\Monitoramento%20indicadores\Monitoramento%20Sa&#250;de%20Bucal%202017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ana.faria\Google%20Drive\SESAI_novo\N&#250;cleos%20DIASI\N&#218;CLEO%204\Sa&#250;de%20bucal\INDICADORES%20SA&#218;DE%20BUCAL%20TODOS%20OS%20AN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lucas.felipe\Documents\RAG\RA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lucas.felipe\Documents\RAG\RA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por ano'!$A$11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alpha val="58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por ano'!$A$12:$A$16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9-4F62-8D45-9D3A7BBF07C1}"/>
            </c:ext>
          </c:extLst>
        </c:ser>
        <c:ser>
          <c:idx val="1"/>
          <c:order val="1"/>
          <c:tx>
            <c:strRef>
              <c:f>'Total por ano'!$B$11</c:f>
              <c:strCache>
                <c:ptCount val="1"/>
                <c:pt idx="0">
                  <c:v>Total de atendimentos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1.171.531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75-484C-8E7B-0DD11F111D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1.626.782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75-484C-8E7B-0DD11F111D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2.847.819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75-484C-8E7B-0DD11F111DB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4.873.653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75-484C-8E7B-0DD11F111DB8}"/>
                </c:ext>
              </c:extLst>
            </c:dLbl>
            <c:dLbl>
              <c:idx val="4"/>
              <c:layout>
                <c:manualLayout>
                  <c:x val="-2.8641850078082245E-2"/>
                  <c:y val="0.380002731805040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6.740.149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17003185434804"/>
                      <c:h val="6.18708311516834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A75-484C-8E7B-0DD11F111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por ano'!$B$12:$B$16</c:f>
              <c:numCache>
                <c:formatCode>#,##0</c:formatCode>
                <c:ptCount val="5"/>
                <c:pt idx="0">
                  <c:v>1170298</c:v>
                </c:pt>
                <c:pt idx="1">
                  <c:v>1626360</c:v>
                </c:pt>
                <c:pt idx="2">
                  <c:v>2843832</c:v>
                </c:pt>
                <c:pt idx="3">
                  <c:v>4852566</c:v>
                </c:pt>
                <c:pt idx="4">
                  <c:v>5670314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69-4F62-8D45-9D3A7BBF07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8579328"/>
        <c:axId val="378579888"/>
      </c:barChart>
      <c:lineChart>
        <c:grouping val="standard"/>
        <c:varyColors val="0"/>
        <c:ser>
          <c:idx val="2"/>
          <c:order val="2"/>
          <c:tx>
            <c:strRef>
              <c:f>'Total por ano'!$C$11</c:f>
              <c:strCache>
                <c:ptCount val="1"/>
                <c:pt idx="0">
                  <c:v>média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69-4F62-8D45-9D3A7BBF07C1}"/>
                </c:ext>
              </c:extLst>
            </c:dLbl>
            <c:dLbl>
              <c:idx val="1"/>
              <c:layout>
                <c:manualLayout>
                  <c:x val="-3.1096067742663387E-2"/>
                  <c:y val="-4.98084291187739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+39%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9-4F62-8D45-9D3A7BBF07C1}"/>
                </c:ext>
              </c:extLst>
            </c:dLbl>
            <c:dLbl>
              <c:idx val="2"/>
              <c:layout>
                <c:manualLayout>
                  <c:x val="-4.1151371915614618E-2"/>
                  <c:y val="-6.13026819923371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+75%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69-4F62-8D45-9D3A7BBF07C1}"/>
                </c:ext>
              </c:extLst>
            </c:dLbl>
            <c:dLbl>
              <c:idx val="3"/>
              <c:layout>
                <c:manualLayout>
                  <c:x val="-4.5173493584795187E-2"/>
                  <c:y val="-2.29885057471264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+71%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69-4F62-8D45-9D3A7BBF07C1}"/>
                </c:ext>
              </c:extLst>
            </c:dLbl>
            <c:dLbl>
              <c:idx val="4"/>
              <c:layout>
                <c:manualLayout>
                  <c:x val="-5.723985859233674E-2"/>
                  <c:y val="-4.59770114942528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+38%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69-4F62-8D45-9D3A7BBF07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por ano'!$C$12:$C$16</c:f>
              <c:numCache>
                <c:formatCode>0.00</c:formatCode>
                <c:ptCount val="5"/>
                <c:pt idx="0">
                  <c:v>1.5613258017434368</c:v>
                </c:pt>
                <c:pt idx="1">
                  <c:v>2.1420132838645696</c:v>
                </c:pt>
                <c:pt idx="2">
                  <c:v>3.7091364401142544</c:v>
                </c:pt>
                <c:pt idx="3">
                  <c:v>6.3382523510971787</c:v>
                </c:pt>
                <c:pt idx="4">
                  <c:v>7.2840707350723353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569-4F62-8D45-9D3A7BBF07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8581008"/>
        <c:axId val="378580448"/>
      </c:lineChart>
      <c:catAx>
        <c:axId val="3785793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8579888"/>
        <c:crosses val="autoZero"/>
        <c:auto val="1"/>
        <c:lblAlgn val="ctr"/>
        <c:lblOffset val="100"/>
        <c:noMultiLvlLbl val="0"/>
      </c:catAx>
      <c:valAx>
        <c:axId val="37857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8579328"/>
        <c:crosses val="autoZero"/>
        <c:crossBetween val="between"/>
      </c:valAx>
      <c:valAx>
        <c:axId val="378580448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8581008"/>
        <c:crosses val="max"/>
        <c:crossBetween val="between"/>
      </c:valAx>
      <c:catAx>
        <c:axId val="378581008"/>
        <c:scaling>
          <c:orientation val="minMax"/>
        </c:scaling>
        <c:delete val="1"/>
        <c:axPos val="b"/>
        <c:majorTickMark val="out"/>
        <c:minorTickMark val="none"/>
        <c:tickLblPos val="nextTo"/>
        <c:crossAx val="378580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'Gráfico - IPA'!$A$7</c:f>
              <c:strCache>
                <c:ptCount val="1"/>
                <c:pt idx="0">
                  <c:v>IPA área indígena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2.2208652489867305E-2"/>
                  <c:y val="-5.732620837609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A0-4F63-9ED7-1CAEDBBF6427}"/>
                </c:ext>
              </c:extLst>
            </c:dLbl>
            <c:dLbl>
              <c:idx val="2"/>
              <c:layout>
                <c:manualLayout>
                  <c:x val="-3.2585069723427493E-2"/>
                  <c:y val="-4.5856676915490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A0-4F63-9ED7-1CAEDBBF6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'Gráfico - IPA'!$B$6:$E$6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'Gráfico - IPA'!$B$7:$E$7</c:f>
              <c:numCache>
                <c:formatCode>0.0</c:formatCode>
                <c:ptCount val="4"/>
                <c:pt idx="0" formatCode="General">
                  <c:v>77.599999999999994</c:v>
                </c:pt>
                <c:pt idx="1">
                  <c:v>54.770454956467823</c:v>
                </c:pt>
                <c:pt idx="2">
                  <c:v>61.240887812376272</c:v>
                </c:pt>
                <c:pt idx="3">
                  <c:v>67.547690419310499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A0-4F63-9ED7-1CAEDBBF6427}"/>
            </c:ext>
          </c:extLst>
        </c:ser>
        <c:ser>
          <c:idx val="1"/>
          <c:order val="1"/>
          <c:tx>
            <c:strRef>
              <c:f>'Gráfico - IPA'!$A$8</c:f>
              <c:strCache>
                <c:ptCount val="1"/>
                <c:pt idx="0">
                  <c:v>IPA Brasil (região amazônica)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'Gráfico - IPA'!$B$6:$E$6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'Gráfico - IPA'!$B$8:$E$8</c:f>
              <c:numCache>
                <c:formatCode>0.0</c:formatCode>
                <c:ptCount val="4"/>
                <c:pt idx="0">
                  <c:v>5.38</c:v>
                </c:pt>
                <c:pt idx="1">
                  <c:v>5.34</c:v>
                </c:pt>
                <c:pt idx="2">
                  <c:v>4.0999999999999996</c:v>
                </c:pt>
                <c:pt idx="3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A0-4F63-9ED7-1CAEDBBF642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3248224"/>
        <c:axId val="343252704"/>
      </c:lineChart>
      <c:catAx>
        <c:axId val="343248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3252704"/>
        <c:crosses val="autoZero"/>
        <c:auto val="1"/>
        <c:lblAlgn val="ctr"/>
        <c:lblOffset val="100"/>
        <c:noMultiLvlLbl val="0"/>
      </c:catAx>
      <c:valAx>
        <c:axId val="343252704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324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Plan1!$J$3</c:f>
              <c:strCache>
                <c:ptCount val="1"/>
                <c:pt idx="0">
                  <c:v>% acompanhamento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925337632079971E-17"/>
                  <c:y val="8.3333333333333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EF-4F68-B26C-4A4E440AFD5C}"/>
                </c:ext>
              </c:extLst>
            </c:dLbl>
            <c:dLbl>
              <c:idx val="1"/>
              <c:layout>
                <c:manualLayout>
                  <c:x val="5.0925337632079971E-17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EF-4F68-B26C-4A4E440AFD5C}"/>
                </c:ext>
              </c:extLst>
            </c:dLbl>
            <c:dLbl>
              <c:idx val="2"/>
              <c:layout>
                <c:manualLayout>
                  <c:x val="0"/>
                  <c:y val="8.3333333333333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EF-4F68-B26C-4A4E440AFD5C}"/>
                </c:ext>
              </c:extLst>
            </c:dLbl>
            <c:dLbl>
              <c:idx val="3"/>
              <c:layout>
                <c:manualLayout>
                  <c:x val="0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EF-4F68-B26C-4A4E440AF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Plan1!$I$4:$I$7</c:f>
              <c:numCache>
                <c:formatCode>@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Plan1!$J$4:$J$7</c:f>
              <c:numCache>
                <c:formatCode>0.0</c:formatCode>
                <c:ptCount val="4"/>
                <c:pt idx="0">
                  <c:v>46.854936173426999</c:v>
                </c:pt>
                <c:pt idx="1">
                  <c:v>59.618106738776035</c:v>
                </c:pt>
                <c:pt idx="2">
                  <c:v>76.800114617872211</c:v>
                </c:pt>
                <c:pt idx="3">
                  <c:v>77.08151599429398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EF-4F68-B26C-4A4E440AF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78303200"/>
        <c:axId val="378303760"/>
      </c:barChart>
      <c:catAx>
        <c:axId val="378303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50" b="1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8303760"/>
        <c:crosses val="autoZero"/>
        <c:auto val="1"/>
        <c:lblAlgn val="ctr"/>
        <c:lblOffset val="100"/>
        <c:noMultiLvlLbl val="0"/>
      </c:catAx>
      <c:valAx>
        <c:axId val="3783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1" dirty="0"/>
                  <a:t>Percentual de </a:t>
                </a:r>
                <a:r>
                  <a:rPr lang="pt-BR" sz="1600" b="1" dirty="0" smtClean="0"/>
                  <a:t>crianças acompanhadas</a:t>
                </a:r>
                <a:endParaRPr lang="pt-BR" sz="16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830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Plan1!$B$33</c:f>
              <c:strCache>
                <c:ptCount val="1"/>
                <c:pt idx="0">
                  <c:v>% déficit nutricional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Plan1!$A$34:$A$37</c:f>
              <c:numCache>
                <c:formatCode>@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Plan1!$B$34:$B$37</c:f>
              <c:numCache>
                <c:formatCode>0.0</c:formatCode>
                <c:ptCount val="4"/>
                <c:pt idx="0">
                  <c:v>9.5</c:v>
                </c:pt>
                <c:pt idx="1">
                  <c:v>9.1999999999999993</c:v>
                </c:pt>
                <c:pt idx="2">
                  <c:v>8.6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4-4622-92FB-0305751B0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306560"/>
        <c:axId val="378392784"/>
      </c:barChart>
      <c:lineChart>
        <c:grouping val="standard"/>
        <c:varyColors val="0"/>
        <c:ser>
          <c:idx val="1"/>
          <c:order val="1"/>
          <c:tx>
            <c:strRef>
              <c:f>Plan1!$C$33</c:f>
              <c:strCache>
                <c:ptCount val="1"/>
                <c:pt idx="0">
                  <c:v>pactuado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333333333333333E-2"/>
                  <c:y val="-4.629629629629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D4-4622-92FB-0305751B0244}"/>
                </c:ext>
              </c:extLst>
            </c:dLbl>
            <c:dLbl>
              <c:idx val="1"/>
              <c:layout>
                <c:manualLayout>
                  <c:x val="-3.6111111111111108E-2"/>
                  <c:y val="-5.092592592592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D4-4622-92FB-0305751B0244}"/>
                </c:ext>
              </c:extLst>
            </c:dLbl>
            <c:dLbl>
              <c:idx val="2"/>
              <c:layout>
                <c:manualLayout>
                  <c:x val="-3.611111111111110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D4-4622-92FB-0305751B0244}"/>
                </c:ext>
              </c:extLst>
            </c:dLbl>
            <c:dLbl>
              <c:idx val="3"/>
              <c:layout>
                <c:manualLayout>
                  <c:x val="-3.6111111111111108E-2"/>
                  <c:y val="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D4-4622-92FB-0305751B0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Plan1!$A$34:$A$37</c:f>
              <c:numCache>
                <c:formatCode>@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Plan1!$C$34:$C$37</c:f>
              <c:numCache>
                <c:formatCode>General</c:formatCode>
                <c:ptCount val="4"/>
                <c:pt idx="0">
                  <c:v>7.9</c:v>
                </c:pt>
                <c:pt idx="1">
                  <c:v>7.1</c:v>
                </c:pt>
                <c:pt idx="2">
                  <c:v>6.4</c:v>
                </c:pt>
                <c:pt idx="3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5D4-4622-92FB-0305751B0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306560"/>
        <c:axId val="378392784"/>
      </c:lineChart>
      <c:catAx>
        <c:axId val="378306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8392784"/>
        <c:crosses val="autoZero"/>
        <c:auto val="1"/>
        <c:lblAlgn val="ctr"/>
        <c:lblOffset val="100"/>
        <c:noMultiLvlLbl val="0"/>
      </c:catAx>
      <c:valAx>
        <c:axId val="378392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dirty="0"/>
                  <a:t>Percentual de </a:t>
                </a:r>
                <a:r>
                  <a:rPr lang="pt-BR" sz="1400" dirty="0" smtClean="0"/>
                  <a:t>crianças acompanhadas</a:t>
                </a:r>
                <a:endParaRPr lang="pt-BR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830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56869009584671E-2"/>
          <c:y val="8.0720792466965605E-2"/>
          <c:w val="0.93276357827476042"/>
          <c:h val="0.76582440316053157"/>
        </c:manualLayout>
      </c:layout>
      <c:barChart>
        <c:barDir val="col"/>
        <c:grouping val="clustered"/>
        <c:varyColors val="0"/>
        <c:ser>
          <c:idx val="0"/>
          <c:order val="0"/>
          <c:tx>
            <c:v>2015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consultas'!$C$1:$I$1</c:f>
              <c:strCache>
                <c:ptCount val="4"/>
                <c:pt idx="0">
                  <c:v>NENHUMA</c:v>
                </c:pt>
                <c:pt idx="1">
                  <c:v>1-3CONSULTAS</c:v>
                </c:pt>
                <c:pt idx="2">
                  <c:v>4-5 CONSULTAS</c:v>
                </c:pt>
                <c:pt idx="3">
                  <c:v>6 OU MAIS  CONSULTAS</c:v>
                </c:pt>
              </c:strCache>
            </c:strRef>
          </c:cat>
          <c:val>
            <c:numRef>
              <c:f>'Grafico consultas'!$C$2:$I$2</c:f>
              <c:numCache>
                <c:formatCode>0.0</c:formatCode>
                <c:ptCount val="4"/>
                <c:pt idx="0">
                  <c:v>43.603089321692408</c:v>
                </c:pt>
                <c:pt idx="1">
                  <c:v>31.844638459816434</c:v>
                </c:pt>
                <c:pt idx="2">
                  <c:v>12.29012760241773</c:v>
                </c:pt>
                <c:pt idx="3">
                  <c:v>12.262144616073426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2-42D6-A2DD-766E7AF1221C}"/>
            </c:ext>
          </c:extLst>
        </c:ser>
        <c:ser>
          <c:idx val="1"/>
          <c:order val="1"/>
          <c:tx>
            <c:v>2016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consultas'!$C$1:$I$1</c:f>
              <c:strCache>
                <c:ptCount val="4"/>
                <c:pt idx="0">
                  <c:v>NENHUMA</c:v>
                </c:pt>
                <c:pt idx="1">
                  <c:v>1-3CONSULTAS</c:v>
                </c:pt>
                <c:pt idx="2">
                  <c:v>4-5 CONSULTAS</c:v>
                </c:pt>
                <c:pt idx="3">
                  <c:v>6 OU MAIS  CONSULTAS</c:v>
                </c:pt>
              </c:strCache>
            </c:strRef>
          </c:cat>
          <c:val>
            <c:numRef>
              <c:f>'Grafico consultas'!$C$3:$I$3</c:f>
              <c:numCache>
                <c:formatCode>0.0</c:formatCode>
                <c:ptCount val="4"/>
                <c:pt idx="0">
                  <c:v>28.333159050507163</c:v>
                </c:pt>
                <c:pt idx="1">
                  <c:v>33.12245111366726</c:v>
                </c:pt>
                <c:pt idx="2">
                  <c:v>19.25128097877235</c:v>
                </c:pt>
                <c:pt idx="3">
                  <c:v>19.293108857053227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B2-42D6-A2DD-766E7AF1221C}"/>
            </c:ext>
          </c:extLst>
        </c:ser>
        <c:ser>
          <c:idx val="2"/>
          <c:order val="2"/>
          <c:tx>
            <c:v>2017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consultas'!$C$1:$I$1</c:f>
              <c:strCache>
                <c:ptCount val="4"/>
                <c:pt idx="0">
                  <c:v>NENHUMA</c:v>
                </c:pt>
                <c:pt idx="1">
                  <c:v>1-3CONSULTAS</c:v>
                </c:pt>
                <c:pt idx="2">
                  <c:v>4-5 CONSULTAS</c:v>
                </c:pt>
                <c:pt idx="3">
                  <c:v>6 OU MAIS  CONSULTAS</c:v>
                </c:pt>
              </c:strCache>
            </c:strRef>
          </c:cat>
          <c:val>
            <c:numRef>
              <c:f>'Grafico consultas'!$C$4:$I$4</c:f>
              <c:numCache>
                <c:formatCode>0.0</c:formatCode>
                <c:ptCount val="4"/>
                <c:pt idx="0">
                  <c:v>18.341477575112489</c:v>
                </c:pt>
                <c:pt idx="1">
                  <c:v>30.998113116261067</c:v>
                </c:pt>
                <c:pt idx="2">
                  <c:v>24.229522473269146</c:v>
                </c:pt>
                <c:pt idx="3">
                  <c:v>26.430886835357299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B2-42D6-A2DD-766E7AF12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396144"/>
        <c:axId val="378396880"/>
      </c:barChart>
      <c:catAx>
        <c:axId val="378396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pt-BR" sz="1400" b="1">
                    <a:latin typeface="+mn-lt"/>
                  </a:rPr>
                  <a:t>Número de Consultas de Pré-Natal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78396880"/>
        <c:crosses val="autoZero"/>
        <c:auto val="1"/>
        <c:lblAlgn val="ctr"/>
        <c:lblOffset val="100"/>
        <c:noMultiLvlLbl val="0"/>
      </c:catAx>
      <c:valAx>
        <c:axId val="37839688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pt-BR" sz="1400" b="1" dirty="0" smtClean="0">
                    <a:latin typeface="+mn-lt"/>
                  </a:rPr>
                  <a:t>Percentual de gestantes indígenas</a:t>
                </a:r>
                <a:r>
                  <a:rPr lang="pt-BR" sz="1400" b="1" baseline="0" dirty="0" smtClean="0">
                    <a:latin typeface="+mn-lt"/>
                  </a:rPr>
                  <a:t> </a:t>
                </a:r>
                <a:endParaRPr lang="pt-BR" sz="1400" b="1" dirty="0">
                  <a:latin typeface="+mn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crossAx val="37839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b="1">
                <a:solidFill>
                  <a:schemeClr val="tx1"/>
                </a:solidFill>
              </a:rPr>
              <a:t>TESTES RÁPIDOS DE HEPATITE B, C, HIV e SÍFILIS REQUERIDOS PELOS DSEI - 2014 a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Planilha2!$A$3</c:f>
              <c:strCache>
                <c:ptCount val="1"/>
                <c:pt idx="0">
                  <c:v>HEP 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Planilha2!$B$2:$F$2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Planilha2!$B$3:$F$3</c:f>
              <c:numCache>
                <c:formatCode>#,##0</c:formatCode>
                <c:ptCount val="5"/>
                <c:pt idx="0">
                  <c:v>32300</c:v>
                </c:pt>
                <c:pt idx="1">
                  <c:v>30725</c:v>
                </c:pt>
                <c:pt idx="2">
                  <c:v>128250</c:v>
                </c:pt>
                <c:pt idx="3">
                  <c:v>149700</c:v>
                </c:pt>
                <c:pt idx="4">
                  <c:v>114450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2-4709-BE71-63EC91AEE7D4}"/>
            </c:ext>
          </c:extLst>
        </c:ser>
        <c:ser>
          <c:idx val="1"/>
          <c:order val="1"/>
          <c:tx>
            <c:strRef>
              <c:f>Planilha2!$A$4</c:f>
              <c:strCache>
                <c:ptCount val="1"/>
                <c:pt idx="0">
                  <c:v>HEP 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Planilha2!$B$2:$F$2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Planilha2!$B$4:$F$4</c:f>
              <c:numCache>
                <c:formatCode>#,##0</c:formatCode>
                <c:ptCount val="5"/>
                <c:pt idx="0">
                  <c:v>30300</c:v>
                </c:pt>
                <c:pt idx="1">
                  <c:v>93075</c:v>
                </c:pt>
                <c:pt idx="2">
                  <c:v>89525</c:v>
                </c:pt>
                <c:pt idx="3">
                  <c:v>133975</c:v>
                </c:pt>
                <c:pt idx="4">
                  <c:v>126075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2-4709-BE71-63EC91AEE7D4}"/>
            </c:ext>
          </c:extLst>
        </c:ser>
        <c:ser>
          <c:idx val="2"/>
          <c:order val="2"/>
          <c:tx>
            <c:strRef>
              <c:f>Planilha2!$A$5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Planilha2!$B$2:$F$2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Planilha2!$B$5:$F$5</c:f>
              <c:numCache>
                <c:formatCode>#,##0</c:formatCode>
                <c:ptCount val="5"/>
                <c:pt idx="0">
                  <c:v>53045</c:v>
                </c:pt>
                <c:pt idx="1">
                  <c:v>97740</c:v>
                </c:pt>
                <c:pt idx="2">
                  <c:v>100215</c:v>
                </c:pt>
                <c:pt idx="3">
                  <c:v>152470</c:v>
                </c:pt>
                <c:pt idx="4">
                  <c:v>117075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62-4709-BE71-63EC91AEE7D4}"/>
            </c:ext>
          </c:extLst>
        </c:ser>
        <c:ser>
          <c:idx val="3"/>
          <c:order val="3"/>
          <c:tx>
            <c:strRef>
              <c:f>Planilha2!$A$6</c:f>
              <c:strCache>
                <c:ptCount val="1"/>
                <c:pt idx="0">
                  <c:v>SÍFILIS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Planilha2!$B$2:$F$2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Planilha2!$B$6:$F$6</c:f>
              <c:numCache>
                <c:formatCode>#,##0</c:formatCode>
                <c:ptCount val="5"/>
                <c:pt idx="0">
                  <c:v>36570</c:v>
                </c:pt>
                <c:pt idx="1">
                  <c:v>85425</c:v>
                </c:pt>
                <c:pt idx="2">
                  <c:v>88275</c:v>
                </c:pt>
                <c:pt idx="3">
                  <c:v>141500</c:v>
                </c:pt>
                <c:pt idx="4">
                  <c:v>131075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62-4709-BE71-63EC91AEE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2996863"/>
        <c:axId val="1992986879"/>
      </c:barChart>
      <c:lineChart>
        <c:grouping val="standard"/>
        <c:varyColors val="0"/>
        <c:ser>
          <c:idx val="4"/>
          <c:order val="4"/>
          <c:tx>
            <c:strRef>
              <c:f>Planilha2!$A$7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6.9800569800569798E-2"/>
                  <c:y val="-3.8720537369811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DD-45FA-86E8-FAD90D785B2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DD-45FA-86E8-FAD90D785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Planilha2!$B$7:$F$7</c:f>
              <c:numCache>
                <c:formatCode>#,##0</c:formatCode>
                <c:ptCount val="5"/>
                <c:pt idx="0">
                  <c:v>152215</c:v>
                </c:pt>
                <c:pt idx="1">
                  <c:v>306965</c:v>
                </c:pt>
                <c:pt idx="2">
                  <c:v>406265</c:v>
                </c:pt>
                <c:pt idx="3">
                  <c:v>577645</c:v>
                </c:pt>
                <c:pt idx="4">
                  <c:v>488675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162-4709-BE71-63EC91AEE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996863"/>
        <c:axId val="1992986879"/>
      </c:lineChart>
      <c:catAx>
        <c:axId val="199299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92986879"/>
        <c:crosses val="autoZero"/>
        <c:auto val="1"/>
        <c:lblAlgn val="ctr"/>
        <c:lblOffset val="100"/>
        <c:noMultiLvlLbl val="0"/>
      </c:catAx>
      <c:valAx>
        <c:axId val="19929868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92996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'SIASI x planilha'!$A$4</c:f>
              <c:strCache>
                <c:ptCount val="1"/>
                <c:pt idx="0">
                  <c:v>Planilhas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'SIASI x planilha'!$B$3:$J$3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'SIASI x planilha'!$B$4:$J$4</c:f>
              <c:numCache>
                <c:formatCode>0.0</c:formatCode>
                <c:ptCount val="9"/>
                <c:pt idx="0">
                  <c:v>15.398751960271825</c:v>
                </c:pt>
                <c:pt idx="1">
                  <c:v>16.573339787529456</c:v>
                </c:pt>
                <c:pt idx="2">
                  <c:v>19.862792882424106</c:v>
                </c:pt>
                <c:pt idx="3">
                  <c:v>22.491724189359626</c:v>
                </c:pt>
                <c:pt idx="4">
                  <c:v>31.45991899586959</c:v>
                </c:pt>
                <c:pt idx="5">
                  <c:v>33.626807000149363</c:v>
                </c:pt>
                <c:pt idx="6">
                  <c:v>37.152915123515712</c:v>
                </c:pt>
                <c:pt idx="7">
                  <c:v>40.18741653064253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23-47CF-A2F3-A5E029B0D48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84400688"/>
        <c:axId val="483444640"/>
      </c:lineChart>
      <c:catAx>
        <c:axId val="48440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3444640"/>
        <c:crosses val="autoZero"/>
        <c:auto val="1"/>
        <c:lblAlgn val="ctr"/>
        <c:lblOffset val="100"/>
        <c:noMultiLvlLbl val="0"/>
      </c:catAx>
      <c:valAx>
        <c:axId val="48344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440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/>
                </a:solidFill>
              </a:rPr>
              <a:t>Número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procedimentos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odontológicos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básicos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realizados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população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indígena</a:t>
            </a:r>
            <a:r>
              <a:rPr lang="en-US" b="1" dirty="0">
                <a:solidFill>
                  <a:schemeClr val="tx1"/>
                </a:solidFill>
              </a:rPr>
              <a:t>, 2015 a </a:t>
            </a:r>
            <a:r>
              <a:rPr lang="en-US" b="1" dirty="0" err="1">
                <a:solidFill>
                  <a:schemeClr val="tx1"/>
                </a:solidFill>
              </a:rPr>
              <a:t>junho</a:t>
            </a:r>
            <a:r>
              <a:rPr lang="en-US" b="1" dirty="0">
                <a:solidFill>
                  <a:schemeClr val="tx1"/>
                </a:solidFill>
              </a:rPr>
              <a:t> de 2018</a:t>
            </a:r>
            <a:endParaRPr lang="pt-BR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7349370140453195E-2"/>
          <c:y val="1.6702596245422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Análise!$B$69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Análise!$B$68:$C$68</c:f>
              <c:strCache>
                <c:ptCount val="1"/>
                <c:pt idx="0">
                  <c:v>PROCEDIMENTOS ODONTOLÓGICOS</c:v>
                </c:pt>
              </c:strCache>
              <c:extLst/>
            </c:strRef>
          </c:cat>
          <c:val>
            <c:numRef>
              <c:f>Análise!$B$69:$C$69</c:f>
              <c:numCache>
                <c:formatCode>_-* #,##0_-;\-* #,##0_-;_-* "-"??_-;_-@_-</c:formatCode>
                <c:ptCount val="1"/>
                <c:pt idx="0">
                  <c:v>834655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209-4ECA-96FE-1DE49AABFE09}"/>
            </c:ext>
          </c:extLst>
        </c:ser>
        <c:ser>
          <c:idx val="1"/>
          <c:order val="1"/>
          <c:tx>
            <c:strRef>
              <c:f>Análise!$B$70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Análise!$B$68:$C$68</c:f>
              <c:strCache>
                <c:ptCount val="1"/>
                <c:pt idx="0">
                  <c:v>PROCEDIMENTOS ODONTOLÓGICOS</c:v>
                </c:pt>
              </c:strCache>
              <c:extLst/>
            </c:strRef>
          </c:cat>
          <c:val>
            <c:numRef>
              <c:f>Análise!$B$70:$C$70</c:f>
              <c:numCache>
                <c:formatCode>_-* #,##0_-;\-* #,##0_-;_-* "-"??_-;_-@_-</c:formatCode>
                <c:ptCount val="1"/>
                <c:pt idx="0">
                  <c:v>1242069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209-4ECA-96FE-1DE49AABFE09}"/>
            </c:ext>
          </c:extLst>
        </c:ser>
        <c:ser>
          <c:idx val="2"/>
          <c:order val="2"/>
          <c:tx>
            <c:strRef>
              <c:f>Análise!$B$71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Análise!$B$68:$C$68</c:f>
              <c:strCache>
                <c:ptCount val="1"/>
                <c:pt idx="0">
                  <c:v>PROCEDIMENTOS ODONTOLÓGICOS</c:v>
                </c:pt>
              </c:strCache>
              <c:extLst/>
            </c:strRef>
          </c:cat>
          <c:val>
            <c:numRef>
              <c:f>Análise!$B$71:$C$71</c:f>
              <c:numCache>
                <c:formatCode>_-* #,##0_-;\-* #,##0_-;_-* "-"??_-;_-@_-</c:formatCode>
                <c:ptCount val="1"/>
                <c:pt idx="0">
                  <c:v>1266218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209-4ECA-96FE-1DE49AABFE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3881424"/>
        <c:axId val="483881984"/>
      </c:barChart>
      <c:catAx>
        <c:axId val="483881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3881984"/>
        <c:crosses val="autoZero"/>
        <c:auto val="1"/>
        <c:lblAlgn val="ctr"/>
        <c:lblOffset val="100"/>
        <c:noMultiLvlLbl val="0"/>
      </c:catAx>
      <c:valAx>
        <c:axId val="48388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388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'Gráfico - TB'!$B$4</c:f>
              <c:strCache>
                <c:ptCount val="1"/>
                <c:pt idx="0">
                  <c:v>CI pop. Indígena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'Gráfico - TB'!$C$3:$E$3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2017*</c:v>
                </c:pt>
              </c:strCache>
            </c:strRef>
          </c:cat>
          <c:val>
            <c:numRef>
              <c:f>'Gráfico - TB'!$C$4:$E$4</c:f>
              <c:numCache>
                <c:formatCode>0.0</c:formatCode>
                <c:ptCount val="3"/>
                <c:pt idx="0">
                  <c:v>63.09</c:v>
                </c:pt>
                <c:pt idx="1">
                  <c:v>78.91</c:v>
                </c:pt>
                <c:pt idx="2">
                  <c:v>66.61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C2-45A6-8DBA-313D3C681432}"/>
            </c:ext>
          </c:extLst>
        </c:ser>
        <c:ser>
          <c:idx val="1"/>
          <c:order val="1"/>
          <c:tx>
            <c:strRef>
              <c:f>'Gráfico - TB'!$B$5</c:f>
              <c:strCache>
                <c:ptCount val="1"/>
                <c:pt idx="0">
                  <c:v>CI Brasil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'Gráfico - TB'!$C$3:$E$3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2017*</c:v>
                </c:pt>
              </c:strCache>
            </c:strRef>
          </c:cat>
          <c:val>
            <c:numRef>
              <c:f>'Gráfico - TB'!$C$5:$E$5</c:f>
              <c:numCache>
                <c:formatCode>0.0</c:formatCode>
                <c:ptCount val="3"/>
                <c:pt idx="0">
                  <c:v>33.5</c:v>
                </c:pt>
                <c:pt idx="1">
                  <c:v>34.1</c:v>
                </c:pt>
                <c:pt idx="2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C2-45A6-8DBA-313D3C68143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4317632"/>
        <c:axId val="484318192"/>
      </c:lineChart>
      <c:catAx>
        <c:axId val="48431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4318192"/>
        <c:crosses val="autoZero"/>
        <c:auto val="1"/>
        <c:lblAlgn val="ctr"/>
        <c:lblOffset val="100"/>
        <c:noMultiLvlLbl val="0"/>
      </c:catAx>
      <c:valAx>
        <c:axId val="48431819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431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'Gráfico - TB'!$B$5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'Gráfico - TB'!$C$3:$F$3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2017*</c:v>
                </c:pt>
                <c:pt idx="3">
                  <c:v>2018*</c:v>
                </c:pt>
              </c:strCache>
            </c:strRef>
          </c:cat>
          <c:val>
            <c:numRef>
              <c:f>'Gráfico - TB'!$C$5:$F$5</c:f>
              <c:numCache>
                <c:formatCode>0.0</c:formatCode>
                <c:ptCount val="4"/>
                <c:pt idx="1">
                  <c:v>96.229799999999997</c:v>
                </c:pt>
                <c:pt idx="2">
                  <c:v>96.229799999999997</c:v>
                </c:pt>
                <c:pt idx="3">
                  <c:v>94.035959999999989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3F-4B50-B017-24DF23FEB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4320992"/>
        <c:axId val="484321552"/>
      </c:barChart>
      <c:lineChart>
        <c:grouping val="standard"/>
        <c:varyColors val="0"/>
        <c:ser>
          <c:idx val="0"/>
          <c:order val="0"/>
          <c:tx>
            <c:strRef>
              <c:f>'Gráfico - TB'!$B$4</c:f>
              <c:strCache>
                <c:ptCount val="1"/>
                <c:pt idx="0">
                  <c:v>Coeficiente de Incidência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'Gráfico - TB'!$C$3:$F$3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2017*</c:v>
                </c:pt>
                <c:pt idx="3">
                  <c:v>2018*</c:v>
                </c:pt>
              </c:strCache>
            </c:strRef>
          </c:cat>
          <c:val>
            <c:numRef>
              <c:f>'Gráfico - TB'!$C$4:$F$4</c:f>
              <c:numCache>
                <c:formatCode>0.0</c:formatCode>
                <c:ptCount val="4"/>
                <c:pt idx="0">
                  <c:v>99.72</c:v>
                </c:pt>
                <c:pt idx="1">
                  <c:v>77.393636758796902</c:v>
                </c:pt>
                <c:pt idx="2">
                  <c:v>63.740856844305121</c:v>
                </c:pt>
                <c:pt idx="3">
                  <c:v>13.231353426149779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3F-4B50-B017-24DF23FEB5D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4320992"/>
        <c:axId val="484321552"/>
      </c:lineChart>
      <c:catAx>
        <c:axId val="484320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4321552"/>
        <c:crosses val="autoZero"/>
        <c:auto val="1"/>
        <c:lblAlgn val="ctr"/>
        <c:lblOffset val="100"/>
        <c:noMultiLvlLbl val="0"/>
      </c:catAx>
      <c:valAx>
        <c:axId val="48432155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432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324F2-CBFE-4007-A8C9-69F36545A46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65A5D1A-DC78-4CC7-BF18-78E5D827DF96}">
      <dgm:prSet custT="1"/>
      <dgm:spPr/>
      <dgm:t>
        <a:bodyPr/>
        <a:lstStyle/>
        <a:p>
          <a:r>
            <a:rPr lang="pt-BR" sz="24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Trabalhadores da atenção primária à saúde indígena qualificados para:</a:t>
          </a:r>
          <a:endParaRPr lang="pt-BR" sz="24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EF8CA783-A69E-4494-8751-1F7A6B01B48A}" type="parTrans" cxnId="{60E5865A-12EF-457A-9FDD-08718E417E78}">
      <dgm:prSet/>
      <dgm:spPr/>
      <dgm:t>
        <a:bodyPr/>
        <a:lstStyle/>
        <a:p>
          <a:endParaRPr lang="pt-BR"/>
        </a:p>
      </dgm:t>
    </dgm:pt>
    <dgm:pt modelId="{08F137E6-466A-45D0-B359-9475C19C1F06}" type="sibTrans" cxnId="{60E5865A-12EF-457A-9FDD-08718E417E78}">
      <dgm:prSet/>
      <dgm:spPr>
        <a:blipFill>
          <a:blip xmlns:r="http://schemas.openxmlformats.org/officeDocument/2006/relationships"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pt-BR"/>
        </a:p>
      </dgm:t>
    </dgm:pt>
    <dgm:pt modelId="{16621416-B369-434C-ABEE-E376C8A1B4D1}">
      <dgm:prSet phldrT="[Texto]" custT="1"/>
      <dgm:spPr/>
      <dgm:t>
        <a:bodyPr/>
        <a:lstStyle/>
        <a:p>
          <a:pPr algn="ctr"/>
          <a:r>
            <a:rPr lang="pt-BR" sz="2000" b="1" dirty="0" smtClean="0"/>
            <a:t>Atuação em contexto intercultural</a:t>
          </a:r>
          <a:endParaRPr lang="pt-BR" sz="2000" b="1" dirty="0"/>
        </a:p>
      </dgm:t>
    </dgm:pt>
    <dgm:pt modelId="{27A773AD-71C0-41CC-929E-DDC037186728}" type="parTrans" cxnId="{64565EA8-E87C-4E81-BB18-48DE0D5C13B8}">
      <dgm:prSet/>
      <dgm:spPr/>
      <dgm:t>
        <a:bodyPr/>
        <a:lstStyle/>
        <a:p>
          <a:endParaRPr lang="pt-BR"/>
        </a:p>
      </dgm:t>
    </dgm:pt>
    <dgm:pt modelId="{93B91A97-804E-43F2-83DF-D733AAAEDF0D}" type="sibTrans" cxnId="{64565EA8-E87C-4E81-BB18-48DE0D5C13B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BR"/>
        </a:p>
      </dgm:t>
    </dgm:pt>
    <dgm:pt modelId="{1BA9A19D-E5B0-4EA6-B066-6A3C264A771F}">
      <dgm:prSet phldrT="[Texto]" custT="1"/>
      <dgm:spPr/>
      <dgm:t>
        <a:bodyPr/>
        <a:lstStyle/>
        <a:p>
          <a:pPr algn="ctr"/>
          <a:r>
            <a:rPr lang="pt-BR" sz="1400" b="1" dirty="0" smtClean="0"/>
            <a:t>Aperfeiçoamento do trabalho em saúde</a:t>
          </a:r>
          <a:endParaRPr lang="pt-BR" sz="1400" b="1" dirty="0"/>
        </a:p>
      </dgm:t>
    </dgm:pt>
    <dgm:pt modelId="{512BDC1C-3683-4F02-B6D1-ABB44BE3F0C6}" type="parTrans" cxnId="{2827DD9D-2560-47EB-A407-F390EFC3D089}">
      <dgm:prSet/>
      <dgm:spPr/>
      <dgm:t>
        <a:bodyPr/>
        <a:lstStyle/>
        <a:p>
          <a:endParaRPr lang="pt-BR"/>
        </a:p>
      </dgm:t>
    </dgm:pt>
    <dgm:pt modelId="{A7FD629D-2F88-4205-AD72-92C0C2FFFD01}" type="sibTrans" cxnId="{2827DD9D-2560-47EB-A407-F390EFC3D089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pt-BR"/>
        </a:p>
      </dgm:t>
    </dgm:pt>
    <dgm:pt modelId="{E8A88184-1FD5-4AA8-BE0F-30CEC3F27BD2}" type="pres">
      <dgm:prSet presAssocID="{85D324F2-CBFE-4007-A8C9-69F36545A4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2CD2724A-D97B-4576-A433-5C613C6D785B}" type="pres">
      <dgm:prSet presAssocID="{85D324F2-CBFE-4007-A8C9-69F36545A467}" presName="Name1" presStyleCnt="0"/>
      <dgm:spPr/>
    </dgm:pt>
    <dgm:pt modelId="{38B34216-E271-4555-9786-5F9876C693DD}" type="pres">
      <dgm:prSet presAssocID="{08F137E6-466A-45D0-B359-9475C19C1F06}" presName="picture_1" presStyleCnt="0"/>
      <dgm:spPr/>
    </dgm:pt>
    <dgm:pt modelId="{517C21C3-B2F4-4BDB-AEF3-EA448249DBF1}" type="pres">
      <dgm:prSet presAssocID="{08F137E6-466A-45D0-B359-9475C19C1F06}" presName="pictureRepeatNode" presStyleLbl="alignImgPlace1" presStyleIdx="0" presStyleCnt="3"/>
      <dgm:spPr/>
      <dgm:t>
        <a:bodyPr/>
        <a:lstStyle/>
        <a:p>
          <a:endParaRPr lang="pt-BR"/>
        </a:p>
      </dgm:t>
    </dgm:pt>
    <dgm:pt modelId="{6034EC20-63EA-4F1C-8E1F-C4C616070DF4}" type="pres">
      <dgm:prSet presAssocID="{A65A5D1A-DC78-4CC7-BF18-78E5D827DF96}" presName="text_1" presStyleLbl="node1" presStyleIdx="0" presStyleCnt="0" custLinFactNeighborX="265" custLinFactNeighborY="-647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D944FA-83DB-4A68-9B73-C6B66C78E789}" type="pres">
      <dgm:prSet presAssocID="{93B91A97-804E-43F2-83DF-D733AAAEDF0D}" presName="picture_2" presStyleCnt="0"/>
      <dgm:spPr/>
    </dgm:pt>
    <dgm:pt modelId="{BC61D07B-65D3-441A-943E-24A4DD7B8F35}" type="pres">
      <dgm:prSet presAssocID="{93B91A97-804E-43F2-83DF-D733AAAEDF0D}" presName="pictureRepeatNode" presStyleLbl="alignImgPlace1" presStyleIdx="1" presStyleCnt="3" custLinFactNeighborX="-4685" custLinFactNeighborY="1338"/>
      <dgm:spPr/>
      <dgm:t>
        <a:bodyPr/>
        <a:lstStyle/>
        <a:p>
          <a:endParaRPr lang="pt-BR"/>
        </a:p>
      </dgm:t>
    </dgm:pt>
    <dgm:pt modelId="{962EFC8C-A53F-4C55-AA8C-F25EAE341ACE}" type="pres">
      <dgm:prSet presAssocID="{16621416-B369-434C-ABEE-E376C8A1B4D1}" presName="line_2" presStyleLbl="parChTrans1D1" presStyleIdx="0" presStyleCnt="2"/>
      <dgm:spPr/>
    </dgm:pt>
    <dgm:pt modelId="{272A0C62-D72F-4A27-9D45-2572C71F1F72}" type="pres">
      <dgm:prSet presAssocID="{16621416-B369-434C-ABEE-E376C8A1B4D1}" presName="textparent_2" presStyleLbl="node1" presStyleIdx="0" presStyleCnt="0"/>
      <dgm:spPr/>
    </dgm:pt>
    <dgm:pt modelId="{5C800C67-AFC4-4528-8DC7-8989EE65E122}" type="pres">
      <dgm:prSet presAssocID="{16621416-B369-434C-ABEE-E376C8A1B4D1}" presName="text_2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A7C35E-CF52-4228-9B1E-108C31412E2A}" type="pres">
      <dgm:prSet presAssocID="{A7FD629D-2F88-4205-AD72-92C0C2FFFD01}" presName="picture_3" presStyleCnt="0"/>
      <dgm:spPr/>
    </dgm:pt>
    <dgm:pt modelId="{0ED192AF-48E6-4F8D-8A2A-D74E9FCCAC99}" type="pres">
      <dgm:prSet presAssocID="{A7FD629D-2F88-4205-AD72-92C0C2FFFD01}" presName="pictureRepeatNode" presStyleLbl="alignImgPlace1" presStyleIdx="2" presStyleCnt="3" custLinFactNeighborX="-3782" custLinFactNeighborY="-2607"/>
      <dgm:spPr/>
      <dgm:t>
        <a:bodyPr/>
        <a:lstStyle/>
        <a:p>
          <a:endParaRPr lang="pt-BR"/>
        </a:p>
      </dgm:t>
    </dgm:pt>
    <dgm:pt modelId="{9611E102-9729-4D98-92C1-4B6A42789CD9}" type="pres">
      <dgm:prSet presAssocID="{1BA9A19D-E5B0-4EA6-B066-6A3C264A771F}" presName="line_3" presStyleLbl="parChTrans1D1" presStyleIdx="1" presStyleCnt="2"/>
      <dgm:spPr/>
    </dgm:pt>
    <dgm:pt modelId="{766E7A3A-1C3E-445F-8510-1B8481E33158}" type="pres">
      <dgm:prSet presAssocID="{1BA9A19D-E5B0-4EA6-B066-6A3C264A771F}" presName="textparent_3" presStyleLbl="node1" presStyleIdx="0" presStyleCnt="0"/>
      <dgm:spPr/>
    </dgm:pt>
    <dgm:pt modelId="{51BB7C51-5FD8-421B-BCF4-1ED3B7C94C69}" type="pres">
      <dgm:prSet presAssocID="{1BA9A19D-E5B0-4EA6-B066-6A3C264A771F}" presName="text_3" presStyleLbl="revTx" presStyleIdx="1" presStyleCnt="2" custScaleX="2097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0E5865A-12EF-457A-9FDD-08718E417E78}" srcId="{85D324F2-CBFE-4007-A8C9-69F36545A467}" destId="{A65A5D1A-DC78-4CC7-BF18-78E5D827DF96}" srcOrd="0" destOrd="0" parTransId="{EF8CA783-A69E-4494-8751-1F7A6B01B48A}" sibTransId="{08F137E6-466A-45D0-B359-9475C19C1F06}"/>
    <dgm:cxn modelId="{39BB7A3D-6A4A-4EB2-BE8C-820637205D8D}" type="presOf" srcId="{93B91A97-804E-43F2-83DF-D733AAAEDF0D}" destId="{BC61D07B-65D3-441A-943E-24A4DD7B8F35}" srcOrd="0" destOrd="0" presId="urn:microsoft.com/office/officeart/2008/layout/CircularPictureCallout"/>
    <dgm:cxn modelId="{2827DD9D-2560-47EB-A407-F390EFC3D089}" srcId="{85D324F2-CBFE-4007-A8C9-69F36545A467}" destId="{1BA9A19D-E5B0-4EA6-B066-6A3C264A771F}" srcOrd="2" destOrd="0" parTransId="{512BDC1C-3683-4F02-B6D1-ABB44BE3F0C6}" sibTransId="{A7FD629D-2F88-4205-AD72-92C0C2FFFD01}"/>
    <dgm:cxn modelId="{50568FB0-E9E3-4CF9-A338-1A0D1D9F8E11}" type="presOf" srcId="{85D324F2-CBFE-4007-A8C9-69F36545A467}" destId="{E8A88184-1FD5-4AA8-BE0F-30CEC3F27BD2}" srcOrd="0" destOrd="0" presId="urn:microsoft.com/office/officeart/2008/layout/CircularPictureCallout"/>
    <dgm:cxn modelId="{CC9D5CE3-3A55-4D50-9A4B-73A059977814}" type="presOf" srcId="{1BA9A19D-E5B0-4EA6-B066-6A3C264A771F}" destId="{51BB7C51-5FD8-421B-BCF4-1ED3B7C94C69}" srcOrd="0" destOrd="0" presId="urn:microsoft.com/office/officeart/2008/layout/CircularPictureCallout"/>
    <dgm:cxn modelId="{B51A8EF1-84A7-4AE8-8611-05E7DA5D752C}" type="presOf" srcId="{A65A5D1A-DC78-4CC7-BF18-78E5D827DF96}" destId="{6034EC20-63EA-4F1C-8E1F-C4C616070DF4}" srcOrd="0" destOrd="0" presId="urn:microsoft.com/office/officeart/2008/layout/CircularPictureCallout"/>
    <dgm:cxn modelId="{FF9C8D65-A2A5-46AC-BA47-CFC01A0F1595}" type="presOf" srcId="{08F137E6-466A-45D0-B359-9475C19C1F06}" destId="{517C21C3-B2F4-4BDB-AEF3-EA448249DBF1}" srcOrd="0" destOrd="0" presId="urn:microsoft.com/office/officeart/2008/layout/CircularPictureCallout"/>
    <dgm:cxn modelId="{C2971883-3C9D-4605-9DE5-08F9087BE784}" type="presOf" srcId="{A7FD629D-2F88-4205-AD72-92C0C2FFFD01}" destId="{0ED192AF-48E6-4F8D-8A2A-D74E9FCCAC99}" srcOrd="0" destOrd="0" presId="urn:microsoft.com/office/officeart/2008/layout/CircularPictureCallout"/>
    <dgm:cxn modelId="{64565EA8-E87C-4E81-BB18-48DE0D5C13B8}" srcId="{85D324F2-CBFE-4007-A8C9-69F36545A467}" destId="{16621416-B369-434C-ABEE-E376C8A1B4D1}" srcOrd="1" destOrd="0" parTransId="{27A773AD-71C0-41CC-929E-DDC037186728}" sibTransId="{93B91A97-804E-43F2-83DF-D733AAAEDF0D}"/>
    <dgm:cxn modelId="{6F67D62B-195D-4022-B5AF-07904A36EAA3}" type="presOf" srcId="{16621416-B369-434C-ABEE-E376C8A1B4D1}" destId="{5C800C67-AFC4-4528-8DC7-8989EE65E122}" srcOrd="0" destOrd="0" presId="urn:microsoft.com/office/officeart/2008/layout/CircularPictureCallout"/>
    <dgm:cxn modelId="{E4B17156-4F79-4756-8B78-7E3558DD3ADC}" type="presParOf" srcId="{E8A88184-1FD5-4AA8-BE0F-30CEC3F27BD2}" destId="{2CD2724A-D97B-4576-A433-5C613C6D785B}" srcOrd="0" destOrd="0" presId="urn:microsoft.com/office/officeart/2008/layout/CircularPictureCallout"/>
    <dgm:cxn modelId="{27CE51E2-DC41-4BD3-837A-E115AEB8B267}" type="presParOf" srcId="{2CD2724A-D97B-4576-A433-5C613C6D785B}" destId="{38B34216-E271-4555-9786-5F9876C693DD}" srcOrd="0" destOrd="0" presId="urn:microsoft.com/office/officeart/2008/layout/CircularPictureCallout"/>
    <dgm:cxn modelId="{DFA518E3-7C50-4BFF-9028-45DFD05B5412}" type="presParOf" srcId="{38B34216-E271-4555-9786-5F9876C693DD}" destId="{517C21C3-B2F4-4BDB-AEF3-EA448249DBF1}" srcOrd="0" destOrd="0" presId="urn:microsoft.com/office/officeart/2008/layout/CircularPictureCallout"/>
    <dgm:cxn modelId="{F5BD8BD7-FD1E-44F7-932C-2A5EC1C5281E}" type="presParOf" srcId="{2CD2724A-D97B-4576-A433-5C613C6D785B}" destId="{6034EC20-63EA-4F1C-8E1F-C4C616070DF4}" srcOrd="1" destOrd="0" presId="urn:microsoft.com/office/officeart/2008/layout/CircularPictureCallout"/>
    <dgm:cxn modelId="{524CAEAC-3437-40BD-8E74-5958C05CDCD5}" type="presParOf" srcId="{2CD2724A-D97B-4576-A433-5C613C6D785B}" destId="{33D944FA-83DB-4A68-9B73-C6B66C78E789}" srcOrd="2" destOrd="0" presId="urn:microsoft.com/office/officeart/2008/layout/CircularPictureCallout"/>
    <dgm:cxn modelId="{3D583C9A-0EF1-4750-B75A-188A85887D74}" type="presParOf" srcId="{33D944FA-83DB-4A68-9B73-C6B66C78E789}" destId="{BC61D07B-65D3-441A-943E-24A4DD7B8F35}" srcOrd="0" destOrd="0" presId="urn:microsoft.com/office/officeart/2008/layout/CircularPictureCallout"/>
    <dgm:cxn modelId="{05DE979A-189B-460E-85FE-0D1DCFD54F77}" type="presParOf" srcId="{2CD2724A-D97B-4576-A433-5C613C6D785B}" destId="{962EFC8C-A53F-4C55-AA8C-F25EAE341ACE}" srcOrd="3" destOrd="0" presId="urn:microsoft.com/office/officeart/2008/layout/CircularPictureCallout"/>
    <dgm:cxn modelId="{0A8CAB35-176E-4460-BE05-CEB96408DDCA}" type="presParOf" srcId="{2CD2724A-D97B-4576-A433-5C613C6D785B}" destId="{272A0C62-D72F-4A27-9D45-2572C71F1F72}" srcOrd="4" destOrd="0" presId="urn:microsoft.com/office/officeart/2008/layout/CircularPictureCallout"/>
    <dgm:cxn modelId="{97F37097-748F-48D3-A9FA-65ADE08DD97C}" type="presParOf" srcId="{272A0C62-D72F-4A27-9D45-2572C71F1F72}" destId="{5C800C67-AFC4-4528-8DC7-8989EE65E122}" srcOrd="0" destOrd="0" presId="urn:microsoft.com/office/officeart/2008/layout/CircularPictureCallout"/>
    <dgm:cxn modelId="{A4024CD2-0099-4C24-962C-F6C3DC7BB78A}" type="presParOf" srcId="{2CD2724A-D97B-4576-A433-5C613C6D785B}" destId="{CEA7C35E-CF52-4228-9B1E-108C31412E2A}" srcOrd="5" destOrd="0" presId="urn:microsoft.com/office/officeart/2008/layout/CircularPictureCallout"/>
    <dgm:cxn modelId="{DF634F3D-E023-4E15-B27A-CBC647BB48A6}" type="presParOf" srcId="{CEA7C35E-CF52-4228-9B1E-108C31412E2A}" destId="{0ED192AF-48E6-4F8D-8A2A-D74E9FCCAC99}" srcOrd="0" destOrd="0" presId="urn:microsoft.com/office/officeart/2008/layout/CircularPictureCallout"/>
    <dgm:cxn modelId="{B3CF2A12-389B-4030-9488-F792CBF7AB49}" type="presParOf" srcId="{2CD2724A-D97B-4576-A433-5C613C6D785B}" destId="{9611E102-9729-4D98-92C1-4B6A42789CD9}" srcOrd="6" destOrd="0" presId="urn:microsoft.com/office/officeart/2008/layout/CircularPictureCallout"/>
    <dgm:cxn modelId="{D1F1FACC-8989-4D32-9C12-F0581992C779}" type="presParOf" srcId="{2CD2724A-D97B-4576-A433-5C613C6D785B}" destId="{766E7A3A-1C3E-445F-8510-1B8481E33158}" srcOrd="7" destOrd="0" presId="urn:microsoft.com/office/officeart/2008/layout/CircularPictureCallout"/>
    <dgm:cxn modelId="{DCCA251A-B989-49F3-A34A-6044BBED7028}" type="presParOf" srcId="{766E7A3A-1C3E-445F-8510-1B8481E33158}" destId="{51BB7C51-5FD8-421B-BCF4-1ED3B7C94C69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1E102-9729-4D98-92C1-4B6A42789CD9}">
      <dsp:nvSpPr>
        <dsp:cNvPr id="0" name=""/>
        <dsp:cNvSpPr/>
      </dsp:nvSpPr>
      <dsp:spPr>
        <a:xfrm>
          <a:off x="1897872" y="3084016"/>
          <a:ext cx="3406651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EFC8C-A53F-4C55-AA8C-F25EAE341ACE}">
      <dsp:nvSpPr>
        <dsp:cNvPr id="0" name=""/>
        <dsp:cNvSpPr/>
      </dsp:nvSpPr>
      <dsp:spPr>
        <a:xfrm>
          <a:off x="1897872" y="711696"/>
          <a:ext cx="3406651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C21C3-B2F4-4BDB-AEF3-EA448249DBF1}">
      <dsp:nvSpPr>
        <dsp:cNvPr id="0" name=""/>
        <dsp:cNvSpPr/>
      </dsp:nvSpPr>
      <dsp:spPr>
        <a:xfrm>
          <a:off x="16" y="0"/>
          <a:ext cx="3795712" cy="3795712"/>
        </a:xfrm>
        <a:prstGeom prst="ellipse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4EC20-63EA-4F1C-8E1F-C4C616070DF4}">
      <dsp:nvSpPr>
        <dsp:cNvPr id="0" name=""/>
        <dsp:cNvSpPr/>
      </dsp:nvSpPr>
      <dsp:spPr>
        <a:xfrm>
          <a:off x="689682" y="1204900"/>
          <a:ext cx="2429255" cy="12525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Trabalhadores da atenção primária à saúde indígena qualificados para:</a:t>
          </a:r>
          <a:endParaRPr lang="pt-BR" sz="24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689682" y="1204900"/>
        <a:ext cx="2429255" cy="1252584"/>
      </dsp:txXfrm>
    </dsp:sp>
    <dsp:sp modelId="{BC61D07B-65D3-441A-943E-24A4DD7B8F35}">
      <dsp:nvSpPr>
        <dsp:cNvPr id="0" name=""/>
        <dsp:cNvSpPr/>
      </dsp:nvSpPr>
      <dsp:spPr>
        <a:xfrm>
          <a:off x="4526142" y="19044"/>
          <a:ext cx="1423392" cy="142339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00C67-AFC4-4528-8DC7-8989EE65E122}">
      <dsp:nvSpPr>
        <dsp:cNvPr id="0" name=""/>
        <dsp:cNvSpPr/>
      </dsp:nvSpPr>
      <dsp:spPr>
        <a:xfrm>
          <a:off x="6016220" y="0"/>
          <a:ext cx="1487589" cy="1423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Atuação em contexto intercultural</a:t>
          </a:r>
          <a:endParaRPr lang="pt-BR" sz="2000" b="1" kern="1200" dirty="0"/>
        </a:p>
      </dsp:txBody>
      <dsp:txXfrm>
        <a:off x="6016220" y="0"/>
        <a:ext cx="1487589" cy="1423392"/>
      </dsp:txXfrm>
    </dsp:sp>
    <dsp:sp modelId="{0ED192AF-48E6-4F8D-8A2A-D74E9FCCAC99}">
      <dsp:nvSpPr>
        <dsp:cNvPr id="0" name=""/>
        <dsp:cNvSpPr/>
      </dsp:nvSpPr>
      <dsp:spPr>
        <a:xfrm>
          <a:off x="4538995" y="2335212"/>
          <a:ext cx="1423392" cy="142339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B7C51-5FD8-421B-BCF4-1ED3B7C94C69}">
      <dsp:nvSpPr>
        <dsp:cNvPr id="0" name=""/>
        <dsp:cNvSpPr/>
      </dsp:nvSpPr>
      <dsp:spPr>
        <a:xfrm>
          <a:off x="6016220" y="2372320"/>
          <a:ext cx="1624637" cy="1423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Aperfeiçoamento do trabalho em saúde</a:t>
          </a:r>
          <a:endParaRPr lang="pt-BR" sz="1400" b="1" kern="1200" dirty="0"/>
        </a:p>
      </dsp:txBody>
      <dsp:txXfrm>
        <a:off x="6016220" y="2372320"/>
        <a:ext cx="1624637" cy="1423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0.88498</cdr:x>
      <cdr:y>0.02023</cdr:y>
    </cdr:from>
    <cdr:to>
      <cdr:x>1</cdr:x>
      <cdr:y>0.22007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035800" y="925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N= 57.663</a:t>
          </a:r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0.80175</cdr:x>
      <cdr:y>0.1656</cdr:y>
    </cdr:from>
    <cdr:to>
      <cdr:x>0.98871</cdr:x>
      <cdr:y>0.95122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7147891" y="1032013"/>
          <a:ext cx="1666875" cy="48958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032" cy="467183"/>
          </a:xfrm>
          <a:prstGeom prst="rect">
            <a:avLst/>
          </a:prstGeom>
        </p:spPr>
        <p:txBody>
          <a:bodyPr vert="horz" lIns="81821" tIns="40910" rIns="81821" bIns="40910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7594" y="0"/>
            <a:ext cx="3044032" cy="467183"/>
          </a:xfrm>
          <a:prstGeom prst="rect">
            <a:avLst/>
          </a:prstGeom>
        </p:spPr>
        <p:txBody>
          <a:bodyPr vert="horz" lIns="81821" tIns="40910" rIns="81821" bIns="40910" rtlCol="0"/>
          <a:lstStyle>
            <a:lvl1pPr algn="r">
              <a:defRPr sz="1100"/>
            </a:lvl1pPr>
          </a:lstStyle>
          <a:p>
            <a:fld id="{B2C50CCC-70CF-4E1A-888E-C7B005F24A29}" type="datetimeFigureOut">
              <a:rPr lang="pt-BR" smtClean="0"/>
              <a:t>07/01/2019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163638"/>
            <a:ext cx="453707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821" tIns="40910" rIns="81821" bIns="4091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2015" y="4479702"/>
            <a:ext cx="5619070" cy="3665588"/>
          </a:xfrm>
          <a:prstGeom prst="rect">
            <a:avLst/>
          </a:prstGeom>
        </p:spPr>
        <p:txBody>
          <a:bodyPr vert="horz" lIns="81821" tIns="40910" rIns="81821" bIns="4091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41918"/>
            <a:ext cx="3044032" cy="467183"/>
          </a:xfrm>
          <a:prstGeom prst="rect">
            <a:avLst/>
          </a:prstGeom>
        </p:spPr>
        <p:txBody>
          <a:bodyPr vert="horz" lIns="81821" tIns="40910" rIns="81821" bIns="40910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7594" y="8841918"/>
            <a:ext cx="3044032" cy="467183"/>
          </a:xfrm>
          <a:prstGeom prst="rect">
            <a:avLst/>
          </a:prstGeom>
        </p:spPr>
        <p:txBody>
          <a:bodyPr vert="horz" lIns="81821" tIns="40910" rIns="81821" bIns="40910" rtlCol="0" anchor="b"/>
          <a:lstStyle>
            <a:lvl1pPr algn="r">
              <a:defRPr sz="1100"/>
            </a:lvl1pPr>
          </a:lstStyle>
          <a:p>
            <a:fld id="{E2252E51-3F9E-45FA-ABAB-48FBF00B7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65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702015" y="4479702"/>
            <a:ext cx="5619070" cy="3665588"/>
          </a:xfrm>
          <a:prstGeom prst="rect">
            <a:avLst/>
          </a:prstGeom>
        </p:spPr>
        <p:txBody>
          <a:bodyPr spcFirstLastPara="1" wrap="square" lIns="81807" tIns="40892" rIns="81807" bIns="40892" anchor="t" anchorCtr="0">
            <a:noAutofit/>
          </a:bodyPr>
          <a:lstStyle/>
          <a:p>
            <a:endParaRPr/>
          </a:p>
        </p:txBody>
      </p:sp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163638"/>
            <a:ext cx="453707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483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163638"/>
            <a:ext cx="453707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702015" y="4479702"/>
            <a:ext cx="5619070" cy="366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807" tIns="40892" rIns="81807" bIns="40892" anchor="t" anchorCtr="0">
            <a:noAutofit/>
          </a:bodyPr>
          <a:lstStyle/>
          <a:p>
            <a:endParaRPr/>
          </a:p>
        </p:txBody>
      </p:sp>
      <p:sp>
        <p:nvSpPr>
          <p:cNvPr id="149" name="Google Shape;149;p14:notes"/>
          <p:cNvSpPr txBox="1">
            <a:spLocks noGrp="1"/>
          </p:cNvSpPr>
          <p:nvPr>
            <p:ph type="sldNum" idx="12"/>
          </p:nvPr>
        </p:nvSpPr>
        <p:spPr>
          <a:xfrm>
            <a:off x="3977594" y="8841918"/>
            <a:ext cx="3044032" cy="46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807" tIns="40892" rIns="81807" bIns="40892" anchor="b" anchorCtr="0">
            <a:noAutofit/>
          </a:bodyPr>
          <a:lstStyle/>
          <a:p>
            <a:pPr defTabSz="818205">
              <a:buClr>
                <a:srgbClr val="000000"/>
              </a:buClr>
              <a:defRPr/>
            </a:pPr>
            <a:fld id="{00000000-1234-1234-1234-123412341234}" type="slidenum">
              <a:rPr lang="pt-BR" sz="13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818205">
                <a:buClr>
                  <a:srgbClr val="000000"/>
                </a:buClr>
                <a:defRPr/>
              </a:pPr>
              <a:t>4</a:t>
            </a:fld>
            <a:endParaRPr sz="13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01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>
            <a:spLocks noGrp="1"/>
          </p:cNvSpPr>
          <p:nvPr>
            <p:ph type="body" idx="1"/>
          </p:nvPr>
        </p:nvSpPr>
        <p:spPr>
          <a:xfrm>
            <a:off x="702015" y="4479702"/>
            <a:ext cx="5619070" cy="3665588"/>
          </a:xfrm>
          <a:prstGeom prst="rect">
            <a:avLst/>
          </a:prstGeom>
        </p:spPr>
        <p:txBody>
          <a:bodyPr spcFirstLastPara="1" wrap="square" lIns="81807" tIns="40892" rIns="81807" bIns="40892" anchor="t" anchorCtr="0">
            <a:noAutofit/>
          </a:bodyPr>
          <a:lstStyle/>
          <a:p>
            <a:endParaRPr/>
          </a:p>
        </p:txBody>
      </p:sp>
      <p:sp>
        <p:nvSpPr>
          <p:cNvPr id="161" name="Google Shape;1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163638"/>
            <a:ext cx="453707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79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2E51-3F9E-45FA-ABAB-48FBF00B7E4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12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21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21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21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Imagem 36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59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22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823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618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0241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3441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3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4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48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21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99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516B-C4EF-43A1-A0C6-9655E1B2424F}" type="datetimeFigureOut">
              <a:rPr lang="pt-BR" smtClean="0"/>
              <a:t>07/01/2019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E5F-1763-47B5-8026-00708BF5E6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009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516B-C4EF-43A1-A0C6-9655E1B2424F}" type="datetimeFigureOut">
              <a:rPr lang="pt-BR" smtClean="0"/>
              <a:t>07/01/2019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E5F-1763-47B5-8026-00708BF5E6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063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516B-C4EF-43A1-A0C6-9655E1B2424F}" type="datetimeFigureOut">
              <a:rPr lang="pt-BR" smtClean="0"/>
              <a:t>07/01/2019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E5F-1763-47B5-8026-00708BF5E6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322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516B-C4EF-43A1-A0C6-9655E1B2424F}" type="datetimeFigureOut">
              <a:rPr lang="pt-BR" smtClean="0"/>
              <a:t>07/01/2019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E5F-1763-47B5-8026-00708BF5E6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28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516B-C4EF-43A1-A0C6-9655E1B2424F}" type="datetimeFigureOut">
              <a:rPr lang="pt-BR" smtClean="0"/>
              <a:t>07/01/2019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E5F-1763-47B5-8026-00708BF5E6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27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516B-C4EF-43A1-A0C6-9655E1B2424F}" type="datetimeFigureOut">
              <a:rPr lang="pt-BR" smtClean="0"/>
              <a:t>07/01/2019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E5F-1763-47B5-8026-00708BF5E6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207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516B-C4EF-43A1-A0C6-9655E1B2424F}" type="datetimeFigureOut">
              <a:rPr lang="pt-BR" smtClean="0"/>
              <a:t>07/01/2019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E5F-1763-47B5-8026-00708BF5E6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70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516B-C4EF-43A1-A0C6-9655E1B2424F}" type="datetimeFigureOut">
              <a:rPr lang="pt-BR" smtClean="0"/>
              <a:t>07/01/2019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E5F-1763-47B5-8026-00708BF5E6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678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516B-C4EF-43A1-A0C6-9655E1B2424F}" type="datetimeFigureOut">
              <a:rPr lang="pt-BR" smtClean="0"/>
              <a:t>07/01/2019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E5F-1763-47B5-8026-00708BF5E6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6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21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516B-C4EF-43A1-A0C6-9655E1B2424F}" type="datetimeFigureOut">
              <a:rPr lang="pt-BR" smtClean="0"/>
              <a:t>07/01/2019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E5F-1763-47B5-8026-00708BF5E6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91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516B-C4EF-43A1-A0C6-9655E1B2424F}" type="datetimeFigureOut">
              <a:rPr lang="pt-BR" smtClean="0"/>
              <a:t>07/01/2019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E5F-1763-47B5-8026-00708BF5E6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391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42950" y="2243158"/>
            <a:ext cx="8420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71475" marR="0" lvl="0" indent="-35083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30200" algn="l" rtl="0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14425" marR="0" lvl="2" indent="-309563" algn="l" rtl="0"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900" marR="0" lvl="3" indent="-288925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57375" marR="0" lvl="4" indent="-288925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28850" marR="0" lvl="5" indent="-288925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00325" marR="0" lvl="6" indent="-288925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800" marR="0" lvl="7" indent="-288925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43275" marR="0" lvl="8" indent="-288925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65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21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21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21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21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21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96A2D4F-4C62-42B8-9E89-FBC6F12E6994}" type="datetime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07/01/2019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A1B6887-AAD6-4CEE-9517-756F47E1D353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21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do título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9643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0516B-C4EF-43A1-A0C6-9655E1B2424F}" type="datetimeFigureOut">
              <a:rPr lang="pt-BR" smtClean="0"/>
              <a:t>07/01/2019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77E5F-1763-47B5-8026-00708BF5E6C7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408"/>
            <a:ext cx="9906000" cy="70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5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705453" y="448278"/>
            <a:ext cx="8402546" cy="26479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60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Análise de informações do </a:t>
            </a:r>
            <a:r>
              <a:rPr lang="pt-BR" sz="6000" b="1" spc="-1" dirty="0" err="1" smtClean="0">
                <a:uFill>
                  <a:solidFill>
                    <a:srgbClr val="FFFFFF"/>
                  </a:solidFill>
                </a:uFill>
                <a:latin typeface="Calibri"/>
              </a:rPr>
              <a:t>SasiSUS</a:t>
            </a:r>
            <a:endParaRPr lang="pt-BR" sz="6000" b="1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1398" y="2791585"/>
            <a:ext cx="7300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FFFF"/>
              </a:buClr>
              <a:buSzPts val="2000"/>
            </a:pPr>
            <a:r>
              <a:rPr lang="pt-BR" sz="2400" b="1" dirty="0" smtClean="0"/>
              <a:t>Marco Antônio Toccolini</a:t>
            </a:r>
          </a:p>
          <a:p>
            <a:pPr lvl="0">
              <a:buClr>
                <a:srgbClr val="FFFFFF"/>
              </a:buClr>
              <a:buSzPts val="2000"/>
            </a:pPr>
            <a:r>
              <a:rPr lang="pt-BR" sz="2400" b="1" dirty="0" smtClean="0"/>
              <a:t>Secretário Especial de Saúde Indígena</a:t>
            </a:r>
            <a:endParaRPr lang="pt-BR" sz="2400" b="1" dirty="0"/>
          </a:p>
        </p:txBody>
      </p:sp>
      <p:sp>
        <p:nvSpPr>
          <p:cNvPr id="10" name="Retângulo 9"/>
          <p:cNvSpPr/>
          <p:nvPr/>
        </p:nvSpPr>
        <p:spPr>
          <a:xfrm>
            <a:off x="3994481" y="5661248"/>
            <a:ext cx="2525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88"/>
              </a:spcBef>
              <a:buClr>
                <a:srgbClr val="FFFFFF"/>
              </a:buClr>
              <a:buSzPts val="1600"/>
            </a:pPr>
            <a:r>
              <a:rPr lang="pt-BR" sz="1600" b="1" dirty="0"/>
              <a:t>Brasília, </a:t>
            </a:r>
            <a:r>
              <a:rPr lang="pt-BR" sz="1600" b="1" dirty="0" smtClean="0"/>
              <a:t>janeiro </a:t>
            </a:r>
            <a:r>
              <a:rPr lang="pt-BR" sz="1600" b="1" smtClean="0"/>
              <a:t>de </a:t>
            </a:r>
            <a:r>
              <a:rPr lang="pt-BR" sz="1600" b="1" smtClean="0"/>
              <a:t>2019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262359"/>
              </p:ext>
            </p:extLst>
          </p:nvPr>
        </p:nvGraphicFramePr>
        <p:xfrm>
          <a:off x="357809" y="149087"/>
          <a:ext cx="8915400" cy="623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6534150" y="1933575"/>
            <a:ext cx="100012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143391" y="2895672"/>
            <a:ext cx="102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279,5%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 flipV="1">
            <a:off x="8020050" y="1933575"/>
            <a:ext cx="15874" cy="235516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4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589" y="782563"/>
            <a:ext cx="8543925" cy="83854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latin typeface="+mn-lt"/>
              </a:rPr>
              <a:t>Cobertura de primeira consulta odontológica programática em indígenas assistidos pelo </a:t>
            </a:r>
            <a:r>
              <a:rPr lang="pt-BR" sz="3200" b="1" dirty="0" err="1" smtClean="0">
                <a:latin typeface="+mn-lt"/>
              </a:rPr>
              <a:t>SasiSUS</a:t>
            </a:r>
            <a:r>
              <a:rPr lang="pt-BR" sz="3200" dirty="0">
                <a:latin typeface="+mn-lt"/>
              </a:rPr>
              <a:t/>
            </a:r>
            <a:br>
              <a:rPr lang="pt-BR" sz="3200" dirty="0">
                <a:latin typeface="+mn-lt"/>
              </a:rPr>
            </a:br>
            <a:endParaRPr lang="pt-BR" sz="3200" dirty="0">
              <a:latin typeface="+mn-lt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943299"/>
              </p:ext>
            </p:extLst>
          </p:nvPr>
        </p:nvGraphicFramePr>
        <p:xfrm>
          <a:off x="259864" y="1830745"/>
          <a:ext cx="8543925" cy="361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858124" y="2939310"/>
            <a:ext cx="7715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16,8%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7762874" y="2250019"/>
            <a:ext cx="15736" cy="164570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7858123" y="4931557"/>
            <a:ext cx="77152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45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459406"/>
              </p:ext>
            </p:extLst>
          </p:nvPr>
        </p:nvGraphicFramePr>
        <p:xfrm>
          <a:off x="1197664" y="874644"/>
          <a:ext cx="6952423" cy="456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867649" y="2649021"/>
            <a:ext cx="7715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52%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 flipV="1">
            <a:off x="7781925" y="2457450"/>
            <a:ext cx="1" cy="75247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04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349432" y="490215"/>
            <a:ext cx="8740779" cy="971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Coeficiente de Incidência de Tuberculose em indígenas atendidos pelo </a:t>
            </a:r>
            <a:r>
              <a:rPr lang="pt-BR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SasiSUS</a:t>
            </a:r>
            <a:r>
              <a:rPr lang="pt-BR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Brasil, 2015 a 2018</a:t>
            </a:r>
          </a:p>
          <a:p>
            <a:pPr algn="ctr">
              <a:lnSpc>
                <a:spcPct val="100000"/>
              </a:lnSpc>
            </a:pPr>
            <a:endParaRPr lang="pt-BR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542289"/>
              </p:ext>
            </p:extLst>
          </p:nvPr>
        </p:nvGraphicFramePr>
        <p:xfrm>
          <a:off x="1852000" y="7278007"/>
          <a:ext cx="6900864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2450" y="4937149"/>
            <a:ext cx="69359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Fonte: 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SIASI/SESAI/MS parcial de 2018. *Dados sujeitos à revisão.</a:t>
            </a:r>
            <a:r>
              <a:rPr kumimoji="0" lang="pt-BR" altLang="pt-B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55860477"/>
              </p:ext>
            </p:extLst>
          </p:nvPr>
        </p:nvGraphicFramePr>
        <p:xfrm>
          <a:off x="912450" y="1138520"/>
          <a:ext cx="8113533" cy="385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349432" y="5641618"/>
            <a:ext cx="9239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Coeficiente de Incidência: (Nº de casos novos/população residente)*100.000</a:t>
            </a:r>
          </a:p>
          <a:p>
            <a:pPr algn="just">
              <a:spcAft>
                <a:spcPts val="0"/>
              </a:spcAft>
            </a:pPr>
            <a:r>
              <a:rPr lang="pt-BR" sz="1200" dirty="0" smtClean="0">
                <a:ea typeface="Calibri" panose="020F0502020204030204" pitchFamily="34" charset="0"/>
              </a:rPr>
              <a:t>Os </a:t>
            </a:r>
            <a:r>
              <a:rPr lang="pt-BR" sz="1200" dirty="0">
                <a:ea typeface="Calibri" panose="020F0502020204030204" pitchFamily="34" charset="0"/>
              </a:rPr>
              <a:t>dados relacionados ao ano de 2018 correspondem ao primeiro semestre do ano de 2018.</a:t>
            </a:r>
            <a:endParaRPr lang="pt-BR" sz="12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002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349433" y="107577"/>
            <a:ext cx="8740779" cy="971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5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Índice Parasitário Anual de Malária em área indígena, Brasil, 2014 a 2018</a:t>
            </a:r>
            <a:endParaRPr lang="pt-BR" sz="25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9433" y="5910453"/>
            <a:ext cx="7128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IPA: (Nº de casos novos/população residente)*1.000</a:t>
            </a:r>
            <a:endParaRPr lang="pt-BR"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758091"/>
              </p:ext>
            </p:extLst>
          </p:nvPr>
        </p:nvGraphicFramePr>
        <p:xfrm>
          <a:off x="1129932" y="1404383"/>
          <a:ext cx="7556868" cy="442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591300" y="2073620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9,9%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6591300" y="2139828"/>
            <a:ext cx="0" cy="3047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5379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24711" y="-47574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Calibri"/>
                <a:ea typeface="+mn-ea"/>
                <a:cs typeface="+mn-cs"/>
              </a:rPr>
              <a:t>Ações de qualificação realizadas pelos DSEI para desenvolvimento de sua força de trabalho</a:t>
            </a: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583987"/>
              </p:ext>
            </p:extLst>
          </p:nvPr>
        </p:nvGraphicFramePr>
        <p:xfrm>
          <a:off x="1221288" y="1314143"/>
          <a:ext cx="7640875" cy="379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277622" y="2943616"/>
            <a:ext cx="1490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1.792 trabalhadores qualificados 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13% do total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Texto explicativo em seta para cima 11"/>
          <p:cNvSpPr/>
          <p:nvPr/>
        </p:nvSpPr>
        <p:spPr>
          <a:xfrm>
            <a:off x="7196202" y="2444333"/>
            <a:ext cx="1572016" cy="120502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o explicativo em seta para cima 12"/>
          <p:cNvSpPr/>
          <p:nvPr/>
        </p:nvSpPr>
        <p:spPr>
          <a:xfrm>
            <a:off x="7290147" y="4972395"/>
            <a:ext cx="1572016" cy="120502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340252" y="5499749"/>
            <a:ext cx="162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5.920 trabalhadores qualificados </a:t>
            </a:r>
          </a:p>
          <a:p>
            <a:r>
              <a:rPr lang="pt-BR" sz="1600" b="1" dirty="0" smtClean="0">
                <a:solidFill>
                  <a:srgbClr val="FF0000"/>
                </a:solidFill>
              </a:rPr>
              <a:t>46% do total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56731" y="5822914"/>
            <a:ext cx="44467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/>
              <a:t>Para contabilização do resultado considera-se o histórico de qualificação de cada um dos trabalhadores ao longo do ano e não simplesmente a soma aleatória da lista de participantes nas ações executadas.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83985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8" y="1302707"/>
            <a:ext cx="4897677" cy="3093928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84083" y="64416"/>
            <a:ext cx="9240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Pirâmide etária dos Povos Indígenas assistidos pelo </a:t>
            </a:r>
            <a:r>
              <a:rPr lang="pt-BR" sz="3600" b="1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SasiSUS</a:t>
            </a:r>
            <a:r>
              <a:rPr lang="pt-BR" sz="36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pt-BR" sz="36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2017</a:t>
            </a:r>
            <a:r>
              <a:rPr lang="pt-BR" sz="36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84083" y="4730207"/>
            <a:ext cx="92400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Alta taxa de natalidade (população em crescimento)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População jovem: redução significativa nas faixas etárias de 15 a 30 anos (alta taxa de mortalidade e/ou saída dos territórios indígenas).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População cadastrada em todos os Estados, exceto no Piauí e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DF (SIASI). 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Região Norte: 49,7% da população indígena, Região Nordeste: 21%. da população indígena.</a:t>
            </a:r>
          </a:p>
          <a:p>
            <a:pPr algn="just">
              <a:spcAft>
                <a:spcPts val="600"/>
              </a:spcAft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83714" y="4399398"/>
            <a:ext cx="5584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SIASI/SESAI/MS. Dados sujeitos à alteração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0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236520" y="6093360"/>
            <a:ext cx="9540720" cy="112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Fonte:</a:t>
            </a:r>
            <a:r>
              <a: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MS/SVS/CGIAE - Sistema de Informações sobre Mortalidade - SIM. Consulta em: 10/08/2018.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SIASI/SESAI/MS. Dados extraídos em: 21/6/2018.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236520" y="425441"/>
            <a:ext cx="9018720" cy="11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Taxas de Mortalidade Infantil na população indígena assistida pelo SASISUS e na população geral  (x 1.000 nascidos vivos). Brasil, 2010-2016.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053" y="1123122"/>
            <a:ext cx="8641741" cy="4826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63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/>
        </p:nvSpPr>
        <p:spPr>
          <a:xfrm>
            <a:off x="236623" y="81504"/>
            <a:ext cx="9018928" cy="74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99796" y="6524280"/>
            <a:ext cx="5420880" cy="33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Fonte:</a:t>
            </a:r>
            <a:r>
              <a: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SIASI/SESAI/MS. Dados extraídos em: 21/6/2018.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55551" cy="64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77159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48897" y="171276"/>
            <a:ext cx="740682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de atendimentos e média de atendimentos por indígena assistido pelo </a:t>
            </a:r>
            <a:r>
              <a:rPr kumimoji="0" lang="pt-BR" altLang="pt-B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SasiSUS</a:t>
            </a:r>
            <a:r>
              <a:rPr lang="pt-BR" altLang="pt-B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2014 a 2018.</a:t>
            </a:r>
            <a:endParaRPr kumimoji="0" lang="pt-BR" alt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1596" y="6027059"/>
            <a:ext cx="9256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</a:t>
            </a: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SIASI/SESAI/MS. Data de extração: </a:t>
            </a:r>
            <a:r>
              <a:rPr lang="pt-BR" altLang="pt-BR" sz="1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03/12</a:t>
            </a:r>
            <a:r>
              <a:rPr kumimoji="0" lang="pt-BR" alt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/2018</a:t>
            </a: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pt-BR" alt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altLang="pt-BR" sz="1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parcial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673634"/>
              </p:ext>
            </p:extLst>
          </p:nvPr>
        </p:nvGraphicFramePr>
        <p:xfrm>
          <a:off x="661647" y="1634359"/>
          <a:ext cx="7981328" cy="439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/>
          <p:cNvSpPr/>
          <p:nvPr/>
        </p:nvSpPr>
        <p:spPr>
          <a:xfrm>
            <a:off x="8039100" y="1409700"/>
            <a:ext cx="742950" cy="425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829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6" y="1340768"/>
            <a:ext cx="8429936" cy="42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04528" y="188640"/>
            <a:ext cx="7632848" cy="7200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Percentual alcançado de crianças indígenas &lt;5 anos com esquema vacinal completo em relação ao pactuado, Brasil, 2013 a </a:t>
            </a:r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2018.</a:t>
            </a: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2400" b="1" dirty="0" smtClean="0">
              <a:latin typeface="Calibri" panose="020F0502020204030204" pitchFamily="34" charset="0"/>
              <a:ea typeface="Open Sans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16496" y="5805264"/>
            <a:ext cx="8575104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55000" lnSpcReduction="20000"/>
          </a:bodyPr>
          <a:lstStyle/>
          <a:p>
            <a:r>
              <a:rPr lang="pt-BR" sz="2000" b="1" dirty="0"/>
              <a:t>Fonte:</a:t>
            </a:r>
            <a:r>
              <a:rPr lang="pt-BR" sz="2000" dirty="0"/>
              <a:t> Instrumento de coleta de dados primários de monitoramento dos DSEI. Consolidados pela DGISI/DGESI/SESAI/MS</a:t>
            </a:r>
            <a:endParaRPr lang="pt-BR" sz="2000" b="1" dirty="0" smtClean="0">
              <a:solidFill>
                <a:srgbClr val="009999"/>
              </a:solidFill>
              <a:latin typeface="Akrobat Bold" pitchFamily="50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62042" y="2137975"/>
            <a:ext cx="695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B050"/>
                </a:solidFill>
              </a:rPr>
              <a:t>+3%</a:t>
            </a:r>
            <a:endParaRPr lang="pt-BR" sz="1200" b="1" dirty="0">
              <a:solidFill>
                <a:srgbClr val="00B05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57750" y="2219325"/>
            <a:ext cx="616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00B050"/>
                </a:solidFill>
              </a:rPr>
              <a:t>+0,8%</a:t>
            </a:r>
            <a:endParaRPr lang="pt-BR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60396"/>
              </p:ext>
            </p:extLst>
          </p:nvPr>
        </p:nvGraphicFramePr>
        <p:xfrm>
          <a:off x="596900" y="1635898"/>
          <a:ext cx="8255000" cy="454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22311" y="249762"/>
            <a:ext cx="850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Percentual de crianças indígenas menores de 05 anos acompanhadas pela Vigilância Alimentar e Nutricional dos </a:t>
            </a:r>
            <a:r>
              <a:rPr lang="pt-BR" sz="2400" b="1" dirty="0" err="1" smtClean="0"/>
              <a:t>DSEIs</a:t>
            </a:r>
            <a:r>
              <a:rPr lang="pt-BR" sz="2400" b="1" dirty="0" smtClean="0"/>
              <a:t>, com relação a meta pactuada. Brasil, 2015 a 2018.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6900" y="6184899"/>
            <a:ext cx="236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SIASI. Dez/2018.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24150" y="290121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13%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3276600" y="2833945"/>
            <a:ext cx="0" cy="503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467225" y="2464613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17,2%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5238750" y="2257426"/>
            <a:ext cx="1587" cy="6191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473824" y="205134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0,3%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H="1" flipV="1">
            <a:off x="7140575" y="2103620"/>
            <a:ext cx="6350" cy="2347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9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b="1" dirty="0">
                <a:latin typeface="+mn-lt"/>
                <a:ea typeface="+mn-ea"/>
                <a:cs typeface="+mn-cs"/>
              </a:rPr>
              <a:t>Percentual de crianças indígenas menores de 05 </a:t>
            </a:r>
            <a:r>
              <a:rPr lang="pt-BR" sz="2400" b="1" dirty="0" smtClean="0">
                <a:latin typeface="+mn-lt"/>
                <a:ea typeface="+mn-ea"/>
                <a:cs typeface="+mn-cs"/>
              </a:rPr>
              <a:t>anos acompanhadas </a:t>
            </a:r>
            <a:r>
              <a:rPr lang="pt-BR" sz="2400" b="1" dirty="0">
                <a:latin typeface="+mn-lt"/>
                <a:ea typeface="+mn-ea"/>
                <a:cs typeface="+mn-cs"/>
              </a:rPr>
              <a:t>pela Vigilância Alimentar e Nutricional dos </a:t>
            </a:r>
            <a:r>
              <a:rPr lang="pt-BR" sz="2400" b="1" dirty="0" err="1">
                <a:latin typeface="+mn-lt"/>
                <a:ea typeface="+mn-ea"/>
                <a:cs typeface="+mn-cs"/>
              </a:rPr>
              <a:t>DSEIs</a:t>
            </a:r>
            <a:r>
              <a:rPr lang="pt-BR" sz="2400" b="1" dirty="0">
                <a:latin typeface="+mn-lt"/>
                <a:ea typeface="+mn-ea"/>
                <a:cs typeface="+mn-cs"/>
              </a:rPr>
              <a:t>, com </a:t>
            </a:r>
            <a:r>
              <a:rPr lang="pt-BR" sz="2400" b="1" dirty="0" smtClean="0">
                <a:latin typeface="+mn-lt"/>
                <a:ea typeface="+mn-ea"/>
                <a:cs typeface="+mn-cs"/>
              </a:rPr>
              <a:t>déficit nutricional. </a:t>
            </a:r>
            <a:r>
              <a:rPr lang="pt-BR" sz="2400" b="1" dirty="0">
                <a:latin typeface="+mn-lt"/>
                <a:ea typeface="+mn-ea"/>
                <a:cs typeface="+mn-cs"/>
              </a:rPr>
              <a:t>Brasil, 2015 a 2018.</a:t>
            </a:r>
            <a:r>
              <a:rPr lang="pt-BR" sz="2400" b="1" dirty="0"/>
              <a:t/>
            </a:r>
            <a:br>
              <a:rPr lang="pt-BR" sz="2400" b="1" dirty="0"/>
            </a:br>
            <a:endParaRPr lang="pt-BR" sz="24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697502"/>
              </p:ext>
            </p:extLst>
          </p:nvPr>
        </p:nvGraphicFramePr>
        <p:xfrm>
          <a:off x="520700" y="1690688"/>
          <a:ext cx="8331200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96900" y="6184899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SIASI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24150" y="2901210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0,3%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2733675" y="2976338"/>
            <a:ext cx="1" cy="2190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714875" y="3195413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0,8%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4724400" y="3270541"/>
            <a:ext cx="1" cy="2190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562725" y="3457867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0,6%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6572250" y="3532995"/>
            <a:ext cx="1" cy="2190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03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271692951"/>
              </p:ext>
            </p:extLst>
          </p:nvPr>
        </p:nvGraphicFramePr>
        <p:xfrm>
          <a:off x="457200" y="1672714"/>
          <a:ext cx="7950200" cy="457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63575" y="238636"/>
            <a:ext cx="795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600"/>
              </a:spcAft>
            </a:pPr>
            <a:r>
              <a:rPr lang="pt-BR" sz="2800" b="1" dirty="0">
                <a:latin typeface="Calibri" panose="020F0502020204030204" pitchFamily="34" charset="0"/>
                <a:ea typeface="Arial" panose="020B0604020202020204" pitchFamily="34" charset="0"/>
              </a:rPr>
              <a:t>Percentual de gestantes indígenas </a:t>
            </a:r>
            <a:r>
              <a:rPr lang="pt-BR" sz="2800" b="1" dirty="0" smtClean="0">
                <a:latin typeface="Calibri" panose="020F0502020204030204" pitchFamily="34" charset="0"/>
                <a:ea typeface="Arial" panose="020B0604020202020204" pitchFamily="34" charset="0"/>
              </a:rPr>
              <a:t>com </a:t>
            </a:r>
            <a:r>
              <a:rPr lang="pt-BR" sz="2800" b="1" dirty="0">
                <a:latin typeface="Calibri" panose="020F0502020204030204" pitchFamily="34" charset="0"/>
                <a:ea typeface="Arial" panose="020B0604020202020204" pitchFamily="34" charset="0"/>
              </a:rPr>
              <a:t>consultas de pré-natal no período de 2015 a 2017, Brasil. </a:t>
            </a: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2625" y="6083299"/>
            <a:ext cx="1541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SIASI, 2018.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24075" y="2130756"/>
            <a:ext cx="78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25,3%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2433366" y="2500088"/>
            <a:ext cx="9525" cy="17194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023225" y="3278080"/>
            <a:ext cx="76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14,1%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8397874" y="3702731"/>
            <a:ext cx="9526" cy="10336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026149" y="3394874"/>
            <a:ext cx="76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11,9%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6321424" y="3819525"/>
            <a:ext cx="3176" cy="83116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12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APRESENTAÇÃO_UNICEF</Template>
  <TotalTime>6952</TotalTime>
  <Words>595</Words>
  <Application>Microsoft Office PowerPoint</Application>
  <PresentationFormat>Papel A4 (210 x 297 mm)</PresentationFormat>
  <Paragraphs>75</Paragraphs>
  <Slides>15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15</vt:i4>
      </vt:variant>
    </vt:vector>
  </HeadingPairs>
  <TitlesOfParts>
    <vt:vector size="27" baseType="lpstr">
      <vt:lpstr>Akrobat Bold</vt:lpstr>
      <vt:lpstr>Arial</vt:lpstr>
      <vt:lpstr>Calibri</vt:lpstr>
      <vt:lpstr>Calibri Light</vt:lpstr>
      <vt:lpstr>DejaVu Sans</vt:lpstr>
      <vt:lpstr>Open Sans</vt:lpstr>
      <vt:lpstr>Symbol</vt:lpstr>
      <vt:lpstr>Times New Roman</vt:lpstr>
      <vt:lpstr>Wingdings</vt:lpstr>
      <vt:lpstr>Office Theme</vt:lpstr>
      <vt:lpstr>1_Office Theme</vt:lpstr>
      <vt:lpstr>7_Personalizar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Percentual de crianças indígenas menores de 05 anos acompanhadas pela Vigilância Alimentar e Nutricional dos DSEIs, com déficit nutricional. Brasil, 2015 a 2018. </vt:lpstr>
      <vt:lpstr>Apresentação do PowerPoint</vt:lpstr>
      <vt:lpstr>Apresentação do PowerPoint</vt:lpstr>
      <vt:lpstr>Cobertura de primeira consulta odontológica programática em indígenas assistidos pelo SasiSUS </vt:lpstr>
      <vt:lpstr>Apresentação do PowerPoint</vt:lpstr>
      <vt:lpstr>Apresentação do PowerPoint</vt:lpstr>
      <vt:lpstr>Apresentação do PowerPoint</vt:lpstr>
      <vt:lpstr>Ações de qualificação realizadas pelos DSEI para desenvolvimento de sua força de trabalho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Mortalidade Infantil e desnutrição de  crianças indígenas</dc:title>
  <dc:subject/>
  <dc:creator>Gizeli de Lima</dc:creator>
  <cp:keywords>SESAI MINISTERIO DA SAUDE</cp:keywords>
  <dc:description/>
  <cp:lastModifiedBy>Antonio Leopoldo Nogueira Neto</cp:lastModifiedBy>
  <cp:revision>353</cp:revision>
  <cp:lastPrinted>2019-01-07T14:59:26Z</cp:lastPrinted>
  <dcterms:created xsi:type="dcterms:W3CDTF">2017-03-06T21:00:05Z</dcterms:created>
  <dcterms:modified xsi:type="dcterms:W3CDTF">2019-01-07T15:20:33Z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Papel A4 (210 x 297 mm)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